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9753600" cy="7315200"/>
  <p:notesSz cx="6858000" cy="9144000"/>
  <p:embeddedFontLst>
    <p:embeddedFont>
      <p:font typeface="Arimo" panose="020B0604020202020204" charset="0"/>
      <p:regular r:id="rId23"/>
    </p:embeddedFont>
    <p:embeddedFont>
      <p:font typeface="Arimo 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5" d="100"/>
          <a:sy n="65" d="100"/>
        </p:scale>
        <p:origin x="1196"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legher Valeria" userId="faf80051-68ac-40f0-be03-8e6c7caf2ed7" providerId="ADAL" clId="{FAED6F67-88F1-422D-BEAC-78E12F8703A2}"/>
    <pc:docChg chg="modSld">
      <pc:chgData name="Calegher Valeria" userId="faf80051-68ac-40f0-be03-8e6c7caf2ed7" providerId="ADAL" clId="{FAED6F67-88F1-422D-BEAC-78E12F8703A2}" dt="2026-10-12T13:40:37.086" v="5" actId="113"/>
      <pc:docMkLst>
        <pc:docMk/>
      </pc:docMkLst>
      <pc:sldChg chg="modSp mod">
        <pc:chgData name="Calegher Valeria" userId="faf80051-68ac-40f0-be03-8e6c7caf2ed7" providerId="ADAL" clId="{FAED6F67-88F1-422D-BEAC-78E12F8703A2}" dt="2026-10-12T13:39:22.076" v="1" actId="14100"/>
        <pc:sldMkLst>
          <pc:docMk/>
          <pc:sldMk cId="0" sldId="256"/>
        </pc:sldMkLst>
        <pc:grpChg chg="mod">
          <ac:chgData name="Calegher Valeria" userId="faf80051-68ac-40f0-be03-8e6c7caf2ed7" providerId="ADAL" clId="{FAED6F67-88F1-422D-BEAC-78E12F8703A2}" dt="2026-10-12T13:39:22.076" v="1" actId="14100"/>
          <ac:grpSpMkLst>
            <pc:docMk/>
            <pc:sldMk cId="0" sldId="256"/>
            <ac:grpSpMk id="8" creationId="{00000000-0000-0000-0000-000000000000}"/>
          </ac:grpSpMkLst>
        </pc:grpChg>
      </pc:sldChg>
      <pc:sldChg chg="modSp mod">
        <pc:chgData name="Calegher Valeria" userId="faf80051-68ac-40f0-be03-8e6c7caf2ed7" providerId="ADAL" clId="{FAED6F67-88F1-422D-BEAC-78E12F8703A2}" dt="2026-10-12T13:40:37.086" v="5" actId="113"/>
        <pc:sldMkLst>
          <pc:docMk/>
          <pc:sldMk cId="0" sldId="273"/>
        </pc:sldMkLst>
        <pc:graphicFrameChg chg="mod modGraphic">
          <ac:chgData name="Calegher Valeria" userId="faf80051-68ac-40f0-be03-8e6c7caf2ed7" providerId="ADAL" clId="{FAED6F67-88F1-422D-BEAC-78E12F8703A2}" dt="2026-10-12T13:40:37.086" v="5" actId="113"/>
          <ac:graphicFrameMkLst>
            <pc:docMk/>
            <pc:sldMk cId="0" sldId="273"/>
            <ac:graphicFrameMk id="5" creationId="{00000000-0000-0000-0000-000000000000}"/>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mailto:Raffaele.vattori@regione.fvg.it"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grpSp>
        <p:nvGrpSpPr>
          <p:cNvPr id="4" name="Group 4"/>
          <p:cNvGrpSpPr/>
          <p:nvPr/>
        </p:nvGrpSpPr>
        <p:grpSpPr>
          <a:xfrm>
            <a:off x="487680" y="6744548"/>
            <a:ext cx="8696963" cy="328508"/>
            <a:chOff x="0" y="0"/>
            <a:chExt cx="11595951" cy="438010"/>
          </a:xfrm>
        </p:grpSpPr>
        <p:sp>
          <p:nvSpPr>
            <p:cNvPr id="5" name="Freeform 5"/>
            <p:cNvSpPr/>
            <p:nvPr/>
          </p:nvSpPr>
          <p:spPr>
            <a:xfrm>
              <a:off x="0" y="0"/>
              <a:ext cx="11595946" cy="438009"/>
            </a:xfrm>
            <a:custGeom>
              <a:avLst/>
              <a:gdLst/>
              <a:ahLst/>
              <a:cxnLst/>
              <a:rect l="l" t="t" r="r" b="b"/>
              <a:pathLst>
                <a:path w="11595946" h="438009">
                  <a:moveTo>
                    <a:pt x="0" y="0"/>
                  </a:moveTo>
                  <a:lnTo>
                    <a:pt x="11595946" y="0"/>
                  </a:lnTo>
                  <a:lnTo>
                    <a:pt x="11595946" y="438009"/>
                  </a:lnTo>
                  <a:lnTo>
                    <a:pt x="0" y="438009"/>
                  </a:lnTo>
                  <a:close/>
                </a:path>
              </a:pathLst>
            </a:custGeom>
            <a:blipFill>
              <a:blip r:embed="rId3">
                <a:alphaModFix amt="0"/>
              </a:blip>
              <a:stretch>
                <a:fillRect t="-465851" b="-465851"/>
              </a:stretch>
            </a:blipFill>
          </p:spPr>
          <p:txBody>
            <a:bodyPr/>
            <a:lstStyle/>
            <a:p>
              <a:endParaRPr lang="it-IT"/>
            </a:p>
          </p:txBody>
        </p:sp>
        <p:sp>
          <p:nvSpPr>
            <p:cNvPr id="6" name="TextBox 6"/>
            <p:cNvSpPr txBox="1"/>
            <p:nvPr/>
          </p:nvSpPr>
          <p:spPr>
            <a:xfrm>
              <a:off x="0" y="-9525"/>
              <a:ext cx="11595951" cy="447535"/>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infrastrutture e territorio</a:t>
              </a:r>
            </a:p>
          </p:txBody>
        </p:sp>
      </p:grpSp>
      <p:sp>
        <p:nvSpPr>
          <p:cNvPr id="7" name="TextBox 7"/>
          <p:cNvSpPr txBox="1"/>
          <p:nvPr/>
        </p:nvSpPr>
        <p:spPr>
          <a:xfrm>
            <a:off x="3200400" y="280035"/>
            <a:ext cx="6156960" cy="341414"/>
          </a:xfrm>
          <a:prstGeom prst="rect">
            <a:avLst/>
          </a:prstGeom>
        </p:spPr>
        <p:txBody>
          <a:bodyPr lIns="0" tIns="0" rIns="0" bIns="0" rtlCol="0" anchor="t">
            <a:spAutoFit/>
          </a:bodyPr>
          <a:lstStyle/>
          <a:p>
            <a:pPr algn="l">
              <a:lnSpc>
                <a:spcPts val="2559"/>
              </a:lnSpc>
            </a:pPr>
            <a:r>
              <a:rPr lang="en-US" sz="2133">
                <a:solidFill>
                  <a:srgbClr val="FFFFFF"/>
                </a:solidFill>
                <a:latin typeface="Arimo"/>
                <a:ea typeface="Arimo"/>
                <a:cs typeface="Arimo"/>
                <a:sym typeface="Arimo"/>
              </a:rPr>
              <a:t>Al servizio di gente unica</a:t>
            </a:r>
          </a:p>
        </p:txBody>
      </p:sp>
      <p:grpSp>
        <p:nvGrpSpPr>
          <p:cNvPr id="8" name="Group 8"/>
          <p:cNvGrpSpPr/>
          <p:nvPr/>
        </p:nvGrpSpPr>
        <p:grpSpPr>
          <a:xfrm>
            <a:off x="0" y="22840"/>
            <a:ext cx="9834848" cy="7311809"/>
            <a:chOff x="0" y="0"/>
            <a:chExt cx="13004800" cy="9749079"/>
          </a:xfrm>
        </p:grpSpPr>
        <p:sp>
          <p:nvSpPr>
            <p:cNvPr id="9" name="Freeform 9"/>
            <p:cNvSpPr/>
            <p:nvPr/>
          </p:nvSpPr>
          <p:spPr>
            <a:xfrm>
              <a:off x="0" y="0"/>
              <a:ext cx="13004800" cy="9749028"/>
            </a:xfrm>
            <a:custGeom>
              <a:avLst/>
              <a:gdLst/>
              <a:ahLst/>
              <a:cxnLst/>
              <a:rect l="l" t="t" r="r" b="b"/>
              <a:pathLst>
                <a:path w="13004800" h="9749028">
                  <a:moveTo>
                    <a:pt x="0" y="0"/>
                  </a:moveTo>
                  <a:lnTo>
                    <a:pt x="13004800" y="0"/>
                  </a:lnTo>
                  <a:lnTo>
                    <a:pt x="13004800" y="9749028"/>
                  </a:lnTo>
                  <a:lnTo>
                    <a:pt x="0" y="9749028"/>
                  </a:lnTo>
                  <a:lnTo>
                    <a:pt x="0" y="0"/>
                  </a:lnTo>
                  <a:close/>
                </a:path>
              </a:pathLst>
            </a:custGeom>
            <a:blipFill>
              <a:blip r:embed="rId4"/>
              <a:stretch>
                <a:fillRect r="-2"/>
              </a:stretch>
            </a:blipFill>
          </p:spPr>
          <p:txBody>
            <a:bodyPr/>
            <a:lstStyle/>
            <a:p>
              <a:endParaRPr lang="it-IT"/>
            </a:p>
          </p:txBody>
        </p:sp>
      </p:grpSp>
      <p:grpSp>
        <p:nvGrpSpPr>
          <p:cNvPr id="10" name="Group 10"/>
          <p:cNvGrpSpPr/>
          <p:nvPr/>
        </p:nvGrpSpPr>
        <p:grpSpPr>
          <a:xfrm>
            <a:off x="579120" y="1395203"/>
            <a:ext cx="8595360" cy="4521413"/>
            <a:chOff x="0" y="0"/>
            <a:chExt cx="11460480" cy="6028550"/>
          </a:xfrm>
        </p:grpSpPr>
        <p:sp>
          <p:nvSpPr>
            <p:cNvPr id="11" name="Freeform 11"/>
            <p:cNvSpPr/>
            <p:nvPr/>
          </p:nvSpPr>
          <p:spPr>
            <a:xfrm>
              <a:off x="0" y="0"/>
              <a:ext cx="11460480" cy="6028548"/>
            </a:xfrm>
            <a:custGeom>
              <a:avLst/>
              <a:gdLst/>
              <a:ahLst/>
              <a:cxnLst/>
              <a:rect l="l" t="t" r="r" b="b"/>
              <a:pathLst>
                <a:path w="11460480" h="6028548">
                  <a:moveTo>
                    <a:pt x="0" y="0"/>
                  </a:moveTo>
                  <a:lnTo>
                    <a:pt x="11460480" y="0"/>
                  </a:lnTo>
                  <a:lnTo>
                    <a:pt x="11460480" y="6028548"/>
                  </a:lnTo>
                  <a:lnTo>
                    <a:pt x="0" y="6028548"/>
                  </a:lnTo>
                  <a:close/>
                </a:path>
              </a:pathLst>
            </a:custGeom>
            <a:blipFill>
              <a:blip r:embed="rId3">
                <a:alphaModFix amt="0"/>
              </a:blip>
              <a:stretch>
                <a:fillRect l="-17491" r="-17491"/>
              </a:stretch>
            </a:blipFill>
          </p:spPr>
          <p:txBody>
            <a:bodyPr/>
            <a:lstStyle/>
            <a:p>
              <a:endParaRPr lang="it-IT"/>
            </a:p>
          </p:txBody>
        </p:sp>
        <p:sp>
          <p:nvSpPr>
            <p:cNvPr id="12" name="TextBox 12"/>
            <p:cNvSpPr txBox="1"/>
            <p:nvPr/>
          </p:nvSpPr>
          <p:spPr>
            <a:xfrm>
              <a:off x="0" y="-19050"/>
              <a:ext cx="11460480" cy="6047600"/>
            </a:xfrm>
            <a:prstGeom prst="rect">
              <a:avLst/>
            </a:prstGeom>
          </p:spPr>
          <p:txBody>
            <a:bodyPr lIns="0" tIns="0" rIns="0" bIns="0" rtlCol="0" anchor="ctr"/>
            <a:lstStyle/>
            <a:p>
              <a:pPr algn="ctr">
                <a:lnSpc>
                  <a:spcPts val="4095"/>
                </a:lnSpc>
              </a:pPr>
              <a:r>
                <a:rPr lang="en-US" sz="3413" b="1" dirty="0" err="1">
                  <a:solidFill>
                    <a:srgbClr val="FFFFFF"/>
                  </a:solidFill>
                  <a:latin typeface="Arimo Bold"/>
                  <a:ea typeface="Arimo Bold"/>
                  <a:cs typeface="Arimo Bold"/>
                  <a:sym typeface="Arimo Bold"/>
                </a:rPr>
                <a:t>Iniziative</a:t>
              </a:r>
              <a:r>
                <a:rPr lang="en-US" sz="3413" b="1" dirty="0">
                  <a:solidFill>
                    <a:srgbClr val="FFFFFF"/>
                  </a:solidFill>
                  <a:latin typeface="Arimo Bold"/>
                  <a:ea typeface="Arimo Bold"/>
                  <a:cs typeface="Arimo Bold"/>
                  <a:sym typeface="Arimo Bold"/>
                </a:rPr>
                <a:t> di </a:t>
              </a:r>
              <a:r>
                <a:rPr lang="en-US" sz="3413" b="1" dirty="0" err="1">
                  <a:solidFill>
                    <a:srgbClr val="FFFFFF"/>
                  </a:solidFill>
                  <a:latin typeface="Arimo Bold"/>
                  <a:ea typeface="Arimo Bold"/>
                  <a:cs typeface="Arimo Bold"/>
                  <a:sym typeface="Arimo Bold"/>
                </a:rPr>
                <a:t>acquisto</a:t>
              </a:r>
              <a:r>
                <a:rPr lang="en-US" sz="3413" b="1" dirty="0">
                  <a:solidFill>
                    <a:srgbClr val="FFFFFF"/>
                  </a:solidFill>
                  <a:latin typeface="Arimo Bold"/>
                  <a:ea typeface="Arimo Bold"/>
                  <a:cs typeface="Arimo Bold"/>
                  <a:sym typeface="Arimo Bold"/>
                </a:rPr>
                <a:t> </a:t>
              </a:r>
              <a:r>
                <a:rPr lang="en-US" sz="3413" b="1" dirty="0" err="1">
                  <a:solidFill>
                    <a:srgbClr val="FFFFFF"/>
                  </a:solidFill>
                  <a:latin typeface="Arimo Bold"/>
                  <a:ea typeface="Arimo Bold"/>
                  <a:cs typeface="Arimo Bold"/>
                  <a:sym typeface="Arimo Bold"/>
                </a:rPr>
                <a:t>centralizzato</a:t>
              </a:r>
              <a:r>
                <a:rPr lang="en-US" sz="3413" b="1" dirty="0">
                  <a:solidFill>
                    <a:srgbClr val="FFFFFF"/>
                  </a:solidFill>
                  <a:latin typeface="Arimo Bold"/>
                  <a:ea typeface="Arimo Bold"/>
                  <a:cs typeface="Arimo Bold"/>
                  <a:sym typeface="Arimo Bold"/>
                </a:rPr>
                <a:t> della </a:t>
              </a:r>
            </a:p>
            <a:p>
              <a:pPr algn="ctr">
                <a:lnSpc>
                  <a:spcPts val="4095"/>
                </a:lnSpc>
              </a:pPr>
              <a:r>
                <a:rPr lang="en-US" sz="3413" b="1" dirty="0">
                  <a:solidFill>
                    <a:srgbClr val="FFFFFF"/>
                  </a:solidFill>
                  <a:latin typeface="Arimo Bold"/>
                  <a:ea typeface="Arimo Bold"/>
                  <a:cs typeface="Arimo Bold"/>
                  <a:sym typeface="Arimo Bold"/>
                </a:rPr>
                <a:t>Centrale unica di </a:t>
              </a:r>
              <a:r>
                <a:rPr lang="en-US" sz="3413" b="1" dirty="0" err="1">
                  <a:solidFill>
                    <a:srgbClr val="FFFFFF"/>
                  </a:solidFill>
                  <a:latin typeface="Arimo Bold"/>
                  <a:ea typeface="Arimo Bold"/>
                  <a:cs typeface="Arimo Bold"/>
                  <a:sym typeface="Arimo Bold"/>
                </a:rPr>
                <a:t>committenza</a:t>
              </a:r>
              <a:r>
                <a:rPr lang="en-US" sz="3413" b="1" dirty="0">
                  <a:solidFill>
                    <a:srgbClr val="FFFFFF"/>
                  </a:solidFill>
                  <a:latin typeface="Arimo Bold"/>
                  <a:ea typeface="Arimo Bold"/>
                  <a:cs typeface="Arimo Bold"/>
                  <a:sym typeface="Arimo Bold"/>
                </a:rPr>
                <a:t> e </a:t>
              </a:r>
              <a:r>
                <a:rPr lang="en-US" sz="3413" b="1" dirty="0" err="1">
                  <a:solidFill>
                    <a:srgbClr val="FFFFFF"/>
                  </a:solidFill>
                  <a:latin typeface="Arimo Bold"/>
                  <a:ea typeface="Arimo Bold"/>
                  <a:cs typeface="Arimo Bold"/>
                  <a:sym typeface="Arimo Bold"/>
                </a:rPr>
                <a:t>provveditorato</a:t>
              </a:r>
              <a:r>
                <a:rPr lang="en-US" sz="3413" b="1" dirty="0">
                  <a:solidFill>
                    <a:srgbClr val="FFFFFF"/>
                  </a:solidFill>
                  <a:latin typeface="Arimo Bold"/>
                  <a:ea typeface="Arimo Bold"/>
                  <a:cs typeface="Arimo Bold"/>
                  <a:sym typeface="Arimo Bold"/>
                </a:rPr>
                <a:t> </a:t>
              </a:r>
              <a:r>
                <a:rPr lang="en-US" sz="3413" b="1" dirty="0" err="1">
                  <a:solidFill>
                    <a:srgbClr val="FFFFFF"/>
                  </a:solidFill>
                  <a:latin typeface="Arimo Bold"/>
                  <a:ea typeface="Arimo Bold"/>
                  <a:cs typeface="Arimo Bold"/>
                  <a:sym typeface="Arimo Bold"/>
                </a:rPr>
                <a:t>regionale</a:t>
              </a:r>
              <a:endParaRPr lang="en-US" sz="3413" b="1" dirty="0">
                <a:solidFill>
                  <a:srgbClr val="FFFFFF"/>
                </a:solidFill>
                <a:latin typeface="Arimo Bold"/>
                <a:ea typeface="Arimo Bold"/>
                <a:cs typeface="Arimo Bold"/>
                <a:sym typeface="Arimo Bold"/>
              </a:endParaRPr>
            </a:p>
            <a:p>
              <a:pPr algn="ctr">
                <a:lnSpc>
                  <a:spcPts val="6144"/>
                </a:lnSpc>
              </a:pPr>
              <a:r>
                <a:rPr lang="en-US" sz="5120" b="1" dirty="0">
                  <a:solidFill>
                    <a:srgbClr val="FFC000"/>
                  </a:solidFill>
                  <a:latin typeface="Arimo Bold"/>
                  <a:ea typeface="Arimo Bold"/>
                  <a:cs typeface="Arimo Bold"/>
                  <a:sym typeface="Arimo Bold"/>
                </a:rPr>
                <a:t>22 </a:t>
              </a:r>
              <a:r>
                <a:rPr lang="en-US" sz="5120" b="1" dirty="0" err="1">
                  <a:solidFill>
                    <a:srgbClr val="FFC000"/>
                  </a:solidFill>
                  <a:latin typeface="Arimo Bold"/>
                  <a:ea typeface="Arimo Bold"/>
                  <a:cs typeface="Arimo Bold"/>
                  <a:sym typeface="Arimo Bold"/>
                </a:rPr>
                <a:t>ottobre</a:t>
              </a:r>
              <a:r>
                <a:rPr lang="en-US" sz="5120" b="1" dirty="0">
                  <a:solidFill>
                    <a:srgbClr val="FFC000"/>
                  </a:solidFill>
                  <a:latin typeface="Arimo Bold"/>
                  <a:ea typeface="Arimo Bold"/>
                  <a:cs typeface="Arimo Bold"/>
                  <a:sym typeface="Arimo Bold"/>
                </a:rPr>
                <a:t> 2026</a:t>
              </a:r>
            </a:p>
            <a:p>
              <a:pPr algn="ctr">
                <a:lnSpc>
                  <a:spcPts val="3583"/>
                </a:lnSpc>
              </a:pPr>
              <a:r>
                <a:rPr lang="en-US" sz="2986" b="1" dirty="0">
                  <a:solidFill>
                    <a:srgbClr val="FFC000"/>
                  </a:solidFill>
                  <a:latin typeface="Arimo Bold"/>
                  <a:ea typeface="Arimo Bold"/>
                  <a:cs typeface="Arimo Bold"/>
                  <a:sym typeface="Arimo Bold"/>
                </a:rPr>
                <a:t>Sala </a:t>
              </a:r>
              <a:r>
                <a:rPr lang="en-US" sz="2986" b="1" dirty="0" err="1">
                  <a:solidFill>
                    <a:srgbClr val="FFC000"/>
                  </a:solidFill>
                  <a:latin typeface="Arimo Bold"/>
                  <a:ea typeface="Arimo Bold"/>
                  <a:cs typeface="Arimo Bold"/>
                  <a:sym typeface="Arimo Bold"/>
                </a:rPr>
                <a:t>Conferenze</a:t>
              </a:r>
              <a:r>
                <a:rPr lang="en-US" sz="2986" b="1" dirty="0">
                  <a:solidFill>
                    <a:srgbClr val="FFC000"/>
                  </a:solidFill>
                  <a:latin typeface="Arimo Bold"/>
                  <a:ea typeface="Arimo Bold"/>
                  <a:cs typeface="Arimo Bold"/>
                  <a:sym typeface="Arimo Bold"/>
                </a:rPr>
                <a:t> </a:t>
              </a:r>
              <a:r>
                <a:rPr lang="en-US" sz="2986" b="1">
                  <a:solidFill>
                    <a:srgbClr val="FFC000"/>
                  </a:solidFill>
                  <a:latin typeface="Arimo Bold"/>
                  <a:ea typeface="Arimo Bold"/>
                  <a:cs typeface="Arimo Bold"/>
                  <a:sym typeface="Arimo Bold"/>
                </a:rPr>
                <a:t>– TRIESTE</a:t>
              </a:r>
              <a:endParaRPr lang="en-US" sz="2986" b="1" dirty="0">
                <a:solidFill>
                  <a:srgbClr val="FFC000"/>
                </a:solidFill>
                <a:latin typeface="Arimo Bold"/>
                <a:ea typeface="Arimo Bold"/>
                <a:cs typeface="Arimo Bold"/>
                <a:sym typeface="Arimo Bold"/>
              </a:endParaRPr>
            </a:p>
            <a:p>
              <a:pPr algn="ctr">
                <a:lnSpc>
                  <a:spcPts val="4608"/>
                </a:lnSpc>
              </a:pPr>
              <a:r>
                <a:rPr lang="en-US" sz="3840" b="1" dirty="0" err="1">
                  <a:solidFill>
                    <a:srgbClr val="FFFFFF"/>
                  </a:solidFill>
                  <a:latin typeface="Arimo Bold"/>
                  <a:ea typeface="Arimo Bold"/>
                  <a:cs typeface="Arimo Bold"/>
                  <a:sym typeface="Arimo Bold"/>
                </a:rPr>
                <a:t>incontro</a:t>
              </a:r>
              <a:r>
                <a:rPr lang="en-US" sz="3840" b="1" dirty="0">
                  <a:solidFill>
                    <a:srgbClr val="FFFFFF"/>
                  </a:solidFill>
                  <a:latin typeface="Arimo Bold"/>
                  <a:ea typeface="Arimo Bold"/>
                  <a:cs typeface="Arimo Bold"/>
                  <a:sym typeface="Arimo Bold"/>
                </a:rPr>
                <a:t> con Enti </a:t>
              </a:r>
              <a:r>
                <a:rPr lang="en-US" sz="3840" b="1" dirty="0" err="1">
                  <a:solidFill>
                    <a:srgbClr val="FFFFFF"/>
                  </a:solidFill>
                  <a:latin typeface="Arimo Bold"/>
                  <a:ea typeface="Arimo Bold"/>
                  <a:cs typeface="Arimo Bold"/>
                  <a:sym typeface="Arimo Bold"/>
                </a:rPr>
                <a:t>locali</a:t>
              </a:r>
              <a:r>
                <a:rPr lang="en-US" sz="3840" b="1" dirty="0">
                  <a:solidFill>
                    <a:srgbClr val="FFFFFF"/>
                  </a:solidFill>
                  <a:latin typeface="Arimo Bold"/>
                  <a:ea typeface="Arimo Bold"/>
                  <a:cs typeface="Arimo Bold"/>
                  <a:sym typeface="Arimo Bold"/>
                </a:rPr>
                <a:t> ed </a:t>
              </a:r>
              <a:r>
                <a:rPr lang="en-US" sz="3840" b="1" dirty="0" err="1">
                  <a:solidFill>
                    <a:srgbClr val="FFFFFF"/>
                  </a:solidFill>
                  <a:latin typeface="Arimo Bold"/>
                  <a:ea typeface="Arimo Bold"/>
                  <a:cs typeface="Arimo Bold"/>
                  <a:sym typeface="Arimo Bold"/>
                </a:rPr>
                <a:t>enti</a:t>
              </a:r>
              <a:r>
                <a:rPr lang="en-US" sz="3840" b="1" dirty="0">
                  <a:solidFill>
                    <a:srgbClr val="FFFFFF"/>
                  </a:solidFill>
                  <a:latin typeface="Arimo Bold"/>
                  <a:ea typeface="Arimo Bold"/>
                  <a:cs typeface="Arimo Bold"/>
                  <a:sym typeface="Arimo Bold"/>
                </a:rPr>
                <a:t> </a:t>
              </a:r>
              <a:r>
                <a:rPr lang="en-US" sz="3840" b="1" dirty="0" err="1">
                  <a:solidFill>
                    <a:srgbClr val="FFFFFF"/>
                  </a:solidFill>
                  <a:latin typeface="Arimo Bold"/>
                  <a:ea typeface="Arimo Bold"/>
                  <a:cs typeface="Arimo Bold"/>
                  <a:sym typeface="Arimo Bold"/>
                </a:rPr>
                <a:t>convenzionati</a:t>
              </a:r>
              <a:endParaRPr lang="en-US" sz="3840" b="1" dirty="0">
                <a:solidFill>
                  <a:srgbClr val="FFFFFF"/>
                </a:solidFill>
                <a:latin typeface="Arimo Bold"/>
                <a:ea typeface="Arimo Bold"/>
                <a:cs typeface="Arimo Bold"/>
                <a:sym typeface="Arimo Bold"/>
              </a:endParaRPr>
            </a:p>
          </p:txBody>
        </p:sp>
      </p:grpSp>
      <p:grpSp>
        <p:nvGrpSpPr>
          <p:cNvPr id="13" name="Group 13"/>
          <p:cNvGrpSpPr/>
          <p:nvPr/>
        </p:nvGrpSpPr>
        <p:grpSpPr>
          <a:xfrm>
            <a:off x="315235" y="6498539"/>
            <a:ext cx="9204406" cy="1149033"/>
            <a:chOff x="0" y="0"/>
            <a:chExt cx="12272542" cy="1532043"/>
          </a:xfrm>
        </p:grpSpPr>
        <p:sp>
          <p:nvSpPr>
            <p:cNvPr id="14" name="Freeform 14"/>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15" name="TextBox 15"/>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29922" y="1255913"/>
            <a:ext cx="8412480" cy="2019300"/>
          </a:xfrm>
          <a:prstGeom prst="rect">
            <a:avLst/>
          </a:prstGeom>
        </p:spPr>
        <p:txBody>
          <a:bodyPr lIns="0" tIns="0" rIns="0" bIns="0" rtlCol="0" anchor="t">
            <a:spAutoFit/>
          </a:bodyPr>
          <a:lstStyle/>
          <a:p>
            <a:pPr algn="just">
              <a:lnSpc>
                <a:spcPts val="3224"/>
              </a:lnSpc>
            </a:pPr>
            <a:r>
              <a:rPr lang="en-US" sz="2686" b="1">
                <a:solidFill>
                  <a:srgbClr val="000000"/>
                </a:solidFill>
                <a:latin typeface="Arimo Bold"/>
                <a:ea typeface="Arimo Bold"/>
                <a:cs typeface="Arimo Bold"/>
                <a:sym typeface="Arimo Bold"/>
              </a:rPr>
              <a:t>Gara europea a procedura aperta per la stipula di Convenzioni aventi ad oggetto l’affidamento della fornitura di arredi scolastici e per ufficio, a favore della Amministrazioni di cui all’articolo 43 della Legge regionale 26/2014 [Cod. iniziativa 25PGR212]</a:t>
            </a:r>
          </a:p>
        </p:txBody>
      </p:sp>
      <p:graphicFrame>
        <p:nvGraphicFramePr>
          <p:cNvPr id="5" name="Table 5"/>
          <p:cNvGraphicFramePr>
            <a:graphicFrameLocks noGrp="1"/>
          </p:cNvGraphicFramePr>
          <p:nvPr/>
        </p:nvGraphicFramePr>
        <p:xfrm>
          <a:off x="959565" y="3738288"/>
          <a:ext cx="7748694" cy="1967280"/>
        </p:xfrm>
        <a:graphic>
          <a:graphicData uri="http://schemas.openxmlformats.org/drawingml/2006/table">
            <a:tbl>
              <a:tblPr/>
              <a:tblGrid>
                <a:gridCol w="3874347">
                  <a:extLst>
                    <a:ext uri="{9D8B030D-6E8A-4147-A177-3AD203B41FA5}">
                      <a16:colId xmlns:a16="http://schemas.microsoft.com/office/drawing/2014/main" val="20000"/>
                    </a:ext>
                  </a:extLst>
                </a:gridCol>
                <a:gridCol w="3874347">
                  <a:extLst>
                    <a:ext uri="{9D8B030D-6E8A-4147-A177-3AD203B41FA5}">
                      <a16:colId xmlns:a16="http://schemas.microsoft.com/office/drawing/2014/main" val="20001"/>
                    </a:ext>
                  </a:extLst>
                </a:gridCol>
              </a:tblGrid>
              <a:tr h="479620">
                <a:tc>
                  <a:txBody>
                    <a:bodyPr/>
                    <a:lstStyle/>
                    <a:p>
                      <a:pPr algn="ctr">
                        <a:lnSpc>
                          <a:spcPts val="1407"/>
                        </a:lnSpc>
                        <a:defRPr/>
                      </a:pPr>
                      <a:r>
                        <a:rPr lang="en-US" sz="1173" b="1">
                          <a:solidFill>
                            <a:srgbClr val="FFFFFF"/>
                          </a:solidFill>
                          <a:latin typeface="Arimo Bold"/>
                          <a:ea typeface="Arimo Bold"/>
                          <a:cs typeface="Arimo Bold"/>
                          <a:sym typeface="Arimo Bold"/>
                        </a:rPr>
                        <a:t>VALORE GLOBALE STIMATO</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1407"/>
                        </a:lnSpc>
                        <a:defRPr/>
                      </a:pPr>
                      <a:r>
                        <a:rPr lang="en-US" sz="1173" b="1">
                          <a:solidFill>
                            <a:srgbClr val="FFFFFF"/>
                          </a:solidFill>
                          <a:latin typeface="Arimo Bold"/>
                          <a:ea typeface="Arimo Bold"/>
                          <a:cs typeface="Arimo Bold"/>
                          <a:sym typeface="Arimo Bold"/>
                        </a:rPr>
                        <a:t>DURATA CONVENZIONE</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1145980">
                <a:tc>
                  <a:txBody>
                    <a:bodyPr/>
                    <a:lstStyle/>
                    <a:p>
                      <a:pPr algn="ctr">
                        <a:lnSpc>
                          <a:spcPts val="3583"/>
                        </a:lnSpc>
                        <a:defRPr/>
                      </a:pPr>
                      <a:endParaRPr lang="en-US" sz="1100"/>
                    </a:p>
                    <a:p>
                      <a:pPr algn="ctr">
                        <a:lnSpc>
                          <a:spcPts val="3583"/>
                        </a:lnSpc>
                      </a:pPr>
                      <a:r>
                        <a:rPr lang="en-US" sz="2986" b="1">
                          <a:solidFill>
                            <a:srgbClr val="000000"/>
                          </a:solidFill>
                          <a:latin typeface="Arimo Bold"/>
                          <a:ea typeface="Arimo Bold"/>
                          <a:cs typeface="Arimo Bold"/>
                          <a:sym typeface="Arimo Bold"/>
                        </a:rPr>
                        <a:t>€ 9.490.250,00</a:t>
                      </a:r>
                    </a:p>
                    <a:p>
                      <a:pPr algn="ctr">
                        <a:lnSpc>
                          <a:spcPts val="3583"/>
                        </a:lnSpc>
                      </a:pPr>
                      <a:endParaRPr lang="en-US" sz="2986" b="1">
                        <a:solidFill>
                          <a:srgbClr val="000000"/>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tc>
                  <a:txBody>
                    <a:bodyPr/>
                    <a:lstStyle/>
                    <a:p>
                      <a:pPr algn="ctr">
                        <a:lnSpc>
                          <a:spcPts val="3583"/>
                        </a:lnSpc>
                        <a:defRPr/>
                      </a:pPr>
                      <a:endParaRPr lang="en-US" sz="1100"/>
                    </a:p>
                    <a:p>
                      <a:pPr algn="ctr">
                        <a:lnSpc>
                          <a:spcPts val="3583"/>
                        </a:lnSpc>
                      </a:pPr>
                      <a:r>
                        <a:rPr lang="en-US" sz="2986" b="1">
                          <a:solidFill>
                            <a:srgbClr val="000000"/>
                          </a:solidFill>
                          <a:latin typeface="Arimo Bold"/>
                          <a:ea typeface="Arimo Bold"/>
                          <a:cs typeface="Arimo Bold"/>
                          <a:sym typeface="Arimo Bold"/>
                        </a:rPr>
                        <a:t>36 Mesi (+ Opzioni)</a:t>
                      </a:r>
                    </a:p>
                    <a:p>
                      <a:pPr algn="ctr">
                        <a:lnSpc>
                          <a:spcPts val="3583"/>
                        </a:lnSpc>
                      </a:pPr>
                      <a:endParaRPr lang="en-US" sz="2986" b="1">
                        <a:solidFill>
                          <a:srgbClr val="000000"/>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09600" y="1230642"/>
            <a:ext cx="8412480" cy="254317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Possibilità di effettuare acquisti </a:t>
            </a:r>
          </a:p>
          <a:p>
            <a:pPr algn="ctr">
              <a:lnSpc>
                <a:spcPts val="4608"/>
              </a:lnSpc>
            </a:pPr>
            <a:r>
              <a:rPr lang="en-US" sz="3840" b="1">
                <a:solidFill>
                  <a:srgbClr val="000000"/>
                </a:solidFill>
                <a:latin typeface="Arimo Bold"/>
                <a:ea typeface="Arimo Bold"/>
                <a:cs typeface="Arimo Bold"/>
                <a:sym typeface="Arimo Bold"/>
              </a:rPr>
              <a:t>in conformità al</a:t>
            </a:r>
          </a:p>
          <a:p>
            <a:pPr algn="ctr">
              <a:lnSpc>
                <a:spcPts val="4608"/>
              </a:lnSpc>
            </a:pPr>
            <a:r>
              <a:rPr lang="en-US" sz="3840" b="1">
                <a:solidFill>
                  <a:srgbClr val="000000"/>
                </a:solidFill>
                <a:latin typeface="Arimo Bold"/>
                <a:ea typeface="Arimo Bold"/>
                <a:cs typeface="Arimo Bold"/>
                <a:sym typeface="Arimo Bold"/>
              </a:rPr>
              <a:t>DPCM 11 febbraio 2026</a:t>
            </a:r>
          </a:p>
          <a:p>
            <a:pPr algn="ctr">
              <a:lnSpc>
                <a:spcPts val="2624"/>
              </a:lnSpc>
            </a:pPr>
            <a:endParaRPr lang="en-US" sz="3840" b="1">
              <a:solidFill>
                <a:srgbClr val="000000"/>
              </a:solidFill>
              <a:latin typeface="Arimo Bold"/>
              <a:ea typeface="Arimo Bold"/>
              <a:cs typeface="Arimo Bold"/>
              <a:sym typeface="Arimo Bold"/>
            </a:endParaRPr>
          </a:p>
          <a:p>
            <a:pPr algn="ctr">
              <a:lnSpc>
                <a:spcPts val="3583"/>
              </a:lnSpc>
            </a:pPr>
            <a:endParaRPr lang="en-US" sz="3840" b="1">
              <a:solidFill>
                <a:srgbClr val="000000"/>
              </a:solidFill>
              <a:latin typeface="Arimo Bold"/>
              <a:ea typeface="Arimo Bold"/>
              <a:cs typeface="Arimo Bold"/>
              <a:sym typeface="Arimo Bold"/>
            </a:endParaRPr>
          </a:p>
        </p:txBody>
      </p:sp>
      <p:graphicFrame>
        <p:nvGraphicFramePr>
          <p:cNvPr id="5" name="Table 5"/>
          <p:cNvGraphicFramePr>
            <a:graphicFrameLocks noGrp="1"/>
          </p:cNvGraphicFramePr>
          <p:nvPr/>
        </p:nvGraphicFramePr>
        <p:xfrm>
          <a:off x="772158" y="3379755"/>
          <a:ext cx="8290560" cy="2500312"/>
        </p:xfrm>
        <a:graphic>
          <a:graphicData uri="http://schemas.openxmlformats.org/drawingml/2006/table">
            <a:tbl>
              <a:tblPr/>
              <a:tblGrid>
                <a:gridCol w="8290560">
                  <a:extLst>
                    <a:ext uri="{9D8B030D-6E8A-4147-A177-3AD203B41FA5}">
                      <a16:colId xmlns:a16="http://schemas.microsoft.com/office/drawing/2014/main" val="20000"/>
                    </a:ext>
                  </a:extLst>
                </a:gridCol>
              </a:tblGrid>
              <a:tr h="2500312">
                <a:tc>
                  <a:txBody>
                    <a:bodyPr/>
                    <a:lstStyle/>
                    <a:p>
                      <a:pPr algn="ctr">
                        <a:lnSpc>
                          <a:spcPts val="3464"/>
                        </a:lnSpc>
                        <a:defRPr/>
                      </a:pPr>
                      <a:r>
                        <a:rPr lang="en-US" sz="2886">
                          <a:solidFill>
                            <a:srgbClr val="000000"/>
                          </a:solidFill>
                          <a:latin typeface="Arimo"/>
                          <a:ea typeface="Arimo"/>
                          <a:cs typeface="Arimo"/>
                          <a:sym typeface="Arimo"/>
                        </a:rPr>
                        <a:t>Dal 16 aprile 2026 le Pubbliche Amministrazioni sono obbligate a fare ricorso a </a:t>
                      </a:r>
                      <a:r>
                        <a:rPr lang="en-US" sz="2886" b="1">
                          <a:solidFill>
                            <a:srgbClr val="000000"/>
                          </a:solidFill>
                          <a:latin typeface="Arimo Bold"/>
                          <a:ea typeface="Arimo Bold"/>
                          <a:cs typeface="Arimo Bold"/>
                          <a:sym typeface="Arimo Bold"/>
                        </a:rPr>
                        <a:t>CONSIP</a:t>
                      </a:r>
                      <a:r>
                        <a:rPr lang="en-US" sz="2886">
                          <a:solidFill>
                            <a:srgbClr val="000000"/>
                          </a:solidFill>
                          <a:latin typeface="Arimo"/>
                          <a:ea typeface="Arimo"/>
                          <a:cs typeface="Arimo"/>
                          <a:sym typeface="Arimo"/>
                        </a:rPr>
                        <a:t> o al </a:t>
                      </a:r>
                      <a:r>
                        <a:rPr lang="en-US" sz="2886" b="1">
                          <a:solidFill>
                            <a:srgbClr val="000000"/>
                          </a:solidFill>
                          <a:latin typeface="Arimo Bold"/>
                          <a:ea typeface="Arimo Bold"/>
                          <a:cs typeface="Arimo Bold"/>
                          <a:sym typeface="Arimo Bold"/>
                        </a:rPr>
                        <a:t>Soggetto Aggregatore</a:t>
                      </a:r>
                      <a:r>
                        <a:rPr lang="en-US" sz="2886">
                          <a:solidFill>
                            <a:srgbClr val="000000"/>
                          </a:solidFill>
                          <a:latin typeface="Arimo"/>
                          <a:ea typeface="Arimo"/>
                          <a:cs typeface="Arimo"/>
                          <a:sym typeface="Arimo"/>
                        </a:rPr>
                        <a:t> per gli acquisti di arredi di importo superiore a </a:t>
                      </a:r>
                      <a:endParaRPr lang="en-US" sz="1100"/>
                    </a:p>
                    <a:p>
                      <a:pPr algn="ctr">
                        <a:lnSpc>
                          <a:spcPts val="3464"/>
                        </a:lnSpc>
                      </a:pPr>
                      <a:r>
                        <a:rPr lang="en-US" sz="2886" b="1">
                          <a:solidFill>
                            <a:srgbClr val="000000"/>
                          </a:solidFill>
                          <a:latin typeface="Arimo Bold"/>
                          <a:ea typeface="Arimo Bold"/>
                          <a:cs typeface="Arimo Bold"/>
                          <a:sym typeface="Arimo Bold"/>
                        </a:rPr>
                        <a:t>€ 40.000,00</a:t>
                      </a:r>
                      <a:r>
                        <a:rPr lang="en-US" sz="2886">
                          <a:solidFill>
                            <a:srgbClr val="000000"/>
                          </a:solidFill>
                          <a:latin typeface="Arimo"/>
                          <a:ea typeface="Arimo"/>
                          <a:cs typeface="Arimo"/>
                          <a:sym typeface="Arimo"/>
                        </a:rPr>
                        <a:t>.</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528323" y="1319716"/>
            <a:ext cx="8412480" cy="273367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Soggetti Beneficiari della Convenzione</a:t>
            </a:r>
          </a:p>
          <a:p>
            <a:pPr algn="ctr">
              <a:lnSpc>
                <a:spcPts val="2624"/>
              </a:lnSpc>
            </a:pPr>
            <a:r>
              <a:rPr lang="en-US" sz="2186">
                <a:solidFill>
                  <a:srgbClr val="000000"/>
                </a:solidFill>
                <a:latin typeface="Arimo"/>
                <a:ea typeface="Arimo"/>
                <a:cs typeface="Arimo"/>
                <a:sym typeface="Arimo"/>
              </a:rPr>
              <a:t>Perimetro soggettivo di applicazione dell'art. 43 della Legge Regionale 26/2014</a:t>
            </a:r>
          </a:p>
          <a:p>
            <a:pPr algn="ctr">
              <a:lnSpc>
                <a:spcPts val="3583"/>
              </a:lnSpc>
            </a:pPr>
            <a:endParaRPr lang="en-US" sz="2186">
              <a:solidFill>
                <a:srgbClr val="000000"/>
              </a:solidFill>
              <a:latin typeface="Arimo"/>
              <a:ea typeface="Arimo"/>
              <a:cs typeface="Arimo"/>
              <a:sym typeface="Arimo"/>
            </a:endParaRPr>
          </a:p>
          <a:p>
            <a:pPr algn="ctr">
              <a:lnSpc>
                <a:spcPts val="3583"/>
              </a:lnSpc>
            </a:pPr>
            <a:endParaRPr lang="en-US" sz="2186">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731520" y="3916811"/>
          <a:ext cx="8290560" cy="1319212"/>
        </p:xfrm>
        <a:graphic>
          <a:graphicData uri="http://schemas.openxmlformats.org/drawingml/2006/table">
            <a:tbl>
              <a:tblPr/>
              <a:tblGrid>
                <a:gridCol w="2822296">
                  <a:extLst>
                    <a:ext uri="{9D8B030D-6E8A-4147-A177-3AD203B41FA5}">
                      <a16:colId xmlns:a16="http://schemas.microsoft.com/office/drawing/2014/main" val="20000"/>
                    </a:ext>
                  </a:extLst>
                </a:gridCol>
                <a:gridCol w="2938564">
                  <a:extLst>
                    <a:ext uri="{9D8B030D-6E8A-4147-A177-3AD203B41FA5}">
                      <a16:colId xmlns:a16="http://schemas.microsoft.com/office/drawing/2014/main" val="20001"/>
                    </a:ext>
                  </a:extLst>
                </a:gridCol>
                <a:gridCol w="2529700">
                  <a:extLst>
                    <a:ext uri="{9D8B030D-6E8A-4147-A177-3AD203B41FA5}">
                      <a16:colId xmlns:a16="http://schemas.microsoft.com/office/drawing/2014/main" val="20002"/>
                    </a:ext>
                  </a:extLst>
                </a:gridCol>
              </a:tblGrid>
              <a:tr h="1319212">
                <a:tc>
                  <a:txBody>
                    <a:bodyPr/>
                    <a:lstStyle/>
                    <a:p>
                      <a:pPr algn="ctr">
                        <a:lnSpc>
                          <a:spcPts val="2127"/>
                        </a:lnSpc>
                        <a:defRPr/>
                      </a:pPr>
                      <a:endParaRPr lang="en-US" sz="1100"/>
                    </a:p>
                    <a:p>
                      <a:pPr algn="ctr">
                        <a:lnSpc>
                          <a:spcPts val="2127"/>
                        </a:lnSpc>
                      </a:pPr>
                      <a:r>
                        <a:rPr lang="en-US" sz="1773" b="1">
                          <a:solidFill>
                            <a:srgbClr val="FFFFFF"/>
                          </a:solidFill>
                          <a:latin typeface="Arimo Bold"/>
                          <a:ea typeface="Arimo Bold"/>
                          <a:cs typeface="Arimo Bold"/>
                          <a:sym typeface="Arimo Bold"/>
                        </a:rPr>
                        <a:t>AMMINISTRAZIONE REGIONALE</a:t>
                      </a:r>
                    </a:p>
                    <a:p>
                      <a:pPr algn="ctr">
                        <a:lnSpc>
                          <a:spcPts val="2127"/>
                        </a:lnSpc>
                      </a:pPr>
                      <a:endParaRPr lang="en-US" sz="1773" b="1">
                        <a:solidFill>
                          <a:srgbClr val="FFFFFF"/>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2127"/>
                        </a:lnSpc>
                        <a:defRPr/>
                      </a:pPr>
                      <a:endParaRPr lang="en-US" sz="1100"/>
                    </a:p>
                    <a:p>
                      <a:pPr algn="ctr">
                        <a:lnSpc>
                          <a:spcPts val="2127"/>
                        </a:lnSpc>
                      </a:pPr>
                      <a:r>
                        <a:rPr lang="en-US" sz="1773" b="1">
                          <a:solidFill>
                            <a:srgbClr val="FFFFFF"/>
                          </a:solidFill>
                          <a:latin typeface="Arimo Bold"/>
                          <a:ea typeface="Arimo Bold"/>
                          <a:cs typeface="Arimo Bold"/>
                          <a:sym typeface="Arimo Bold"/>
                        </a:rPr>
                        <a:t>ENTI LOCALI TERRITORIALI</a:t>
                      </a:r>
                    </a:p>
                    <a:p>
                      <a:pPr algn="ctr">
                        <a:lnSpc>
                          <a:spcPts val="2127"/>
                        </a:lnSpc>
                      </a:pPr>
                      <a:endParaRPr lang="en-US" sz="1773" b="1">
                        <a:solidFill>
                          <a:srgbClr val="FFFFFF"/>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2127"/>
                        </a:lnSpc>
                        <a:defRPr/>
                      </a:pPr>
                      <a:endParaRPr lang="en-US" sz="1100"/>
                    </a:p>
                    <a:p>
                      <a:pPr algn="ctr">
                        <a:lnSpc>
                          <a:spcPts val="2127"/>
                        </a:lnSpc>
                      </a:pPr>
                      <a:r>
                        <a:rPr lang="en-US" sz="1773" b="1">
                          <a:solidFill>
                            <a:srgbClr val="FFFFFF"/>
                          </a:solidFill>
                          <a:latin typeface="Arimo Bold"/>
                          <a:ea typeface="Arimo Bold"/>
                          <a:cs typeface="Arimo Bold"/>
                          <a:sym typeface="Arimo Bold"/>
                        </a:rPr>
                        <a:t>SOGGETTI CONVENZIONATI</a:t>
                      </a:r>
                    </a:p>
                    <a:p>
                      <a:pPr algn="ctr">
                        <a:lnSpc>
                          <a:spcPts val="2127"/>
                        </a:lnSpc>
                      </a:pPr>
                      <a:endParaRPr lang="en-US" sz="1773" b="1">
                        <a:solidFill>
                          <a:srgbClr val="FFFFFF"/>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09600" y="1219508"/>
            <a:ext cx="8412480" cy="1257300"/>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Suddisvisione dell'Appalto in Lotti</a:t>
            </a:r>
          </a:p>
          <a:p>
            <a:pPr algn="ctr">
              <a:lnSpc>
                <a:spcPts val="2559"/>
              </a:lnSpc>
            </a:pPr>
            <a:r>
              <a:rPr lang="en-US" sz="2133">
                <a:solidFill>
                  <a:srgbClr val="000000"/>
                </a:solidFill>
                <a:latin typeface="Arimo"/>
                <a:ea typeface="Arimo"/>
                <a:cs typeface="Arimo"/>
                <a:sym typeface="Arimo"/>
              </a:rPr>
              <a:t>Articolazione prestazionale e codici identitari di gara</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731520" y="2586171"/>
          <a:ext cx="3765231" cy="3696899"/>
        </p:xfrm>
        <a:graphic>
          <a:graphicData uri="http://schemas.openxmlformats.org/drawingml/2006/table">
            <a:tbl>
              <a:tblPr/>
              <a:tblGrid>
                <a:gridCol w="3765231">
                  <a:extLst>
                    <a:ext uri="{9D8B030D-6E8A-4147-A177-3AD203B41FA5}">
                      <a16:colId xmlns:a16="http://schemas.microsoft.com/office/drawing/2014/main" val="20000"/>
                    </a:ext>
                  </a:extLst>
                </a:gridCol>
              </a:tblGrid>
              <a:tr h="1345016">
                <a:tc>
                  <a:txBody>
                    <a:bodyPr/>
                    <a:lstStyle/>
                    <a:p>
                      <a:pPr algn="ctr">
                        <a:lnSpc>
                          <a:spcPts val="1767"/>
                        </a:lnSpc>
                        <a:defRPr/>
                      </a:pPr>
                      <a:r>
                        <a:rPr lang="en-US" sz="1473" b="1">
                          <a:solidFill>
                            <a:srgbClr val="FFFFFF"/>
                          </a:solidFill>
                          <a:latin typeface="Arimo Bold"/>
                          <a:ea typeface="Arimo Bold"/>
                          <a:cs typeface="Arimo Bold"/>
                          <a:sym typeface="Arimo Bold"/>
                        </a:rPr>
                        <a:t>LOTTO 1</a:t>
                      </a:r>
                      <a:endParaRPr lang="en-US" sz="1100"/>
                    </a:p>
                    <a:p>
                      <a:pPr algn="ctr">
                        <a:lnSpc>
                          <a:spcPts val="1767"/>
                        </a:lnSpc>
                      </a:pPr>
                      <a:r>
                        <a:rPr lang="en-US" sz="1473" b="1">
                          <a:solidFill>
                            <a:srgbClr val="FFFFFF"/>
                          </a:solidFill>
                          <a:latin typeface="Arimo Bold"/>
                          <a:ea typeface="Arimo Bold"/>
                          <a:cs typeface="Arimo Bold"/>
                          <a:sym typeface="Arimo Bold"/>
                        </a:rPr>
                        <a:t>CIG: B9B66B3A76</a:t>
                      </a:r>
                    </a:p>
                    <a:p>
                      <a:pPr algn="ctr">
                        <a:lnSpc>
                          <a:spcPts val="1407"/>
                        </a:lnSpc>
                      </a:pPr>
                      <a:endParaRPr lang="en-US" sz="1473" b="1">
                        <a:solidFill>
                          <a:srgbClr val="FFFFFF"/>
                        </a:solidFill>
                        <a:latin typeface="Arimo Bold"/>
                        <a:ea typeface="Arimo Bold"/>
                        <a:cs typeface="Arimo Bold"/>
                        <a:sym typeface="Arimo Bold"/>
                      </a:endParaRPr>
                    </a:p>
                    <a:p>
                      <a:pPr algn="ctr">
                        <a:lnSpc>
                          <a:spcPts val="2247"/>
                        </a:lnSpc>
                      </a:pPr>
                      <a:r>
                        <a:rPr lang="en-US" sz="1873" b="1">
                          <a:solidFill>
                            <a:srgbClr val="FFFFFF"/>
                          </a:solidFill>
                          <a:latin typeface="Arimo Bold"/>
                          <a:ea typeface="Arimo Bold"/>
                          <a:cs typeface="Arimo Bold"/>
                          <a:sym typeface="Arimo Bold"/>
                        </a:rPr>
                        <a:t>Arredi Scolastici</a:t>
                      </a:r>
                    </a:p>
                    <a:p>
                      <a:pPr algn="ctr">
                        <a:lnSpc>
                          <a:spcPts val="1407"/>
                        </a:lnSpc>
                      </a:pPr>
                      <a:endParaRPr lang="en-US" sz="1873" b="1">
                        <a:solidFill>
                          <a:srgbClr val="FFFFFF"/>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2351883">
                <a:tc>
                  <a:txBody>
                    <a:bodyPr/>
                    <a:lstStyle/>
                    <a:p>
                      <a:pPr marL="0" lvl="0" indent="0" algn="ctr">
                        <a:lnSpc>
                          <a:spcPts val="2384"/>
                        </a:lnSpc>
                        <a:spcBef>
                          <a:spcPct val="0"/>
                        </a:spcBef>
                        <a:defRPr/>
                      </a:pPr>
                      <a:r>
                        <a:rPr lang="en-US" sz="1986" u="none" strike="noStrike">
                          <a:solidFill>
                            <a:srgbClr val="000000"/>
                          </a:solidFill>
                          <a:latin typeface="Arimo"/>
                          <a:ea typeface="Arimo"/>
                          <a:cs typeface="Arimo"/>
                          <a:sym typeface="Arimo"/>
                        </a:rPr>
                        <a:t>Fornitura integrata di arredi didattici innovativi, sedute, tavoli e soluzioni per la scuola.</a:t>
                      </a:r>
                      <a:endParaRPr lang="en-US" sz="1100"/>
                    </a:p>
                    <a:p>
                      <a:pPr marL="0" lvl="0" indent="0" algn="ctr">
                        <a:lnSpc>
                          <a:spcPts val="2384"/>
                        </a:lnSpc>
                        <a:spcBef>
                          <a:spcPct val="0"/>
                        </a:spcBef>
                      </a:pPr>
                      <a:endParaRPr lang="en-US" sz="1100"/>
                    </a:p>
                    <a:p>
                      <a:pPr marL="0" lvl="0" indent="0" algn="ctr">
                        <a:lnSpc>
                          <a:spcPts val="2384"/>
                        </a:lnSpc>
                        <a:spcBef>
                          <a:spcPct val="0"/>
                        </a:spcBef>
                      </a:pPr>
                      <a:r>
                        <a:rPr lang="en-US" sz="1986" b="1" u="none" strike="noStrike">
                          <a:solidFill>
                            <a:srgbClr val="000000"/>
                          </a:solidFill>
                          <a:latin typeface="Arimo Bold"/>
                          <a:ea typeface="Arimo Bold"/>
                          <a:cs typeface="Arimo Bold"/>
                          <a:sym typeface="Arimo Bold"/>
                        </a:rPr>
                        <a:t>Base di Gara (36 Mesi): </a:t>
                      </a:r>
                    </a:p>
                    <a:p>
                      <a:pPr marL="0" lvl="0" indent="0" algn="ctr">
                        <a:lnSpc>
                          <a:spcPts val="2384"/>
                        </a:lnSpc>
                        <a:spcBef>
                          <a:spcPct val="0"/>
                        </a:spcBef>
                      </a:pPr>
                      <a:r>
                        <a:rPr lang="en-US" sz="1986" b="1" u="none" strike="noStrike">
                          <a:solidFill>
                            <a:srgbClr val="000000"/>
                          </a:solidFill>
                          <a:latin typeface="Arimo Bold"/>
                          <a:ea typeface="Arimo Bold"/>
                          <a:cs typeface="Arimo Bold"/>
                          <a:sym typeface="Arimo Bold"/>
                        </a:rPr>
                        <a:t>€ 3.500.000,00</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aphicFrame>
        <p:nvGraphicFramePr>
          <p:cNvPr id="6" name="Table 6"/>
          <p:cNvGraphicFramePr>
            <a:graphicFrameLocks noGrp="1"/>
          </p:cNvGraphicFramePr>
          <p:nvPr/>
        </p:nvGraphicFramePr>
        <p:xfrm>
          <a:off x="5252086" y="2586171"/>
          <a:ext cx="3769994" cy="1352776"/>
        </p:xfrm>
        <a:graphic>
          <a:graphicData uri="http://schemas.openxmlformats.org/drawingml/2006/table">
            <a:tbl>
              <a:tblPr/>
              <a:tblGrid>
                <a:gridCol w="3769994">
                  <a:extLst>
                    <a:ext uri="{9D8B030D-6E8A-4147-A177-3AD203B41FA5}">
                      <a16:colId xmlns:a16="http://schemas.microsoft.com/office/drawing/2014/main" val="20000"/>
                    </a:ext>
                  </a:extLst>
                </a:gridCol>
              </a:tblGrid>
              <a:tr h="1352776">
                <a:tc>
                  <a:txBody>
                    <a:bodyPr/>
                    <a:lstStyle/>
                    <a:p>
                      <a:pPr algn="ctr">
                        <a:lnSpc>
                          <a:spcPts val="1767"/>
                        </a:lnSpc>
                        <a:defRPr/>
                      </a:pPr>
                      <a:r>
                        <a:rPr lang="en-US" sz="1473" b="1">
                          <a:solidFill>
                            <a:srgbClr val="FFFFFF"/>
                          </a:solidFill>
                          <a:latin typeface="Arimo Bold"/>
                          <a:ea typeface="Arimo Bold"/>
                          <a:cs typeface="Arimo Bold"/>
                          <a:sym typeface="Arimo Bold"/>
                        </a:rPr>
                        <a:t>LOTTO 2</a:t>
                      </a:r>
                      <a:endParaRPr lang="en-US" sz="1100"/>
                    </a:p>
                    <a:p>
                      <a:pPr algn="ctr">
                        <a:lnSpc>
                          <a:spcPts val="1767"/>
                        </a:lnSpc>
                      </a:pPr>
                      <a:r>
                        <a:rPr lang="en-US" sz="1473" b="1">
                          <a:solidFill>
                            <a:srgbClr val="FFFFFF"/>
                          </a:solidFill>
                          <a:latin typeface="Arimo Bold"/>
                          <a:ea typeface="Arimo Bold"/>
                          <a:cs typeface="Arimo Bold"/>
                          <a:sym typeface="Arimo Bold"/>
                        </a:rPr>
                        <a:t>CIG: B9B66B4B4</a:t>
                      </a:r>
                    </a:p>
                    <a:p>
                      <a:pPr algn="ctr">
                        <a:lnSpc>
                          <a:spcPts val="1407"/>
                        </a:lnSpc>
                      </a:pPr>
                      <a:endParaRPr lang="en-US" sz="1473" b="1">
                        <a:solidFill>
                          <a:srgbClr val="FFFFFF"/>
                        </a:solidFill>
                        <a:latin typeface="Arimo Bold"/>
                        <a:ea typeface="Arimo Bold"/>
                        <a:cs typeface="Arimo Bold"/>
                        <a:sym typeface="Arimo Bold"/>
                      </a:endParaRPr>
                    </a:p>
                    <a:p>
                      <a:pPr algn="ctr">
                        <a:lnSpc>
                          <a:spcPts val="2247"/>
                        </a:lnSpc>
                      </a:pPr>
                      <a:r>
                        <a:rPr lang="en-US" sz="1873" b="1">
                          <a:solidFill>
                            <a:srgbClr val="FFFFFF"/>
                          </a:solidFill>
                          <a:latin typeface="Arimo Bold"/>
                          <a:ea typeface="Arimo Bold"/>
                          <a:cs typeface="Arimo Bold"/>
                          <a:sym typeface="Arimo Bold"/>
                        </a:rPr>
                        <a:t>Arredi per Ufficio</a:t>
                      </a:r>
                    </a:p>
                    <a:p>
                      <a:pPr algn="ctr">
                        <a:lnSpc>
                          <a:spcPts val="1407"/>
                        </a:lnSpc>
                      </a:pPr>
                      <a:endParaRPr lang="en-US" sz="1873" b="1">
                        <a:solidFill>
                          <a:srgbClr val="FFFFFF"/>
                        </a:solidFill>
                        <a:latin typeface="Arimo Bold"/>
                        <a:ea typeface="Arimo Bold"/>
                        <a:cs typeface="Arimo Bold"/>
                        <a:sym typeface="Arimo Bold"/>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aphicFrame>
        <p:nvGraphicFramePr>
          <p:cNvPr id="7" name="Table 7"/>
          <p:cNvGraphicFramePr>
            <a:graphicFrameLocks noGrp="1"/>
          </p:cNvGraphicFramePr>
          <p:nvPr/>
        </p:nvGraphicFramePr>
        <p:xfrm>
          <a:off x="5252086" y="3938947"/>
          <a:ext cx="3769994" cy="2358378"/>
        </p:xfrm>
        <a:graphic>
          <a:graphicData uri="http://schemas.openxmlformats.org/drawingml/2006/table">
            <a:tbl>
              <a:tblPr/>
              <a:tblGrid>
                <a:gridCol w="3769994">
                  <a:extLst>
                    <a:ext uri="{9D8B030D-6E8A-4147-A177-3AD203B41FA5}">
                      <a16:colId xmlns:a16="http://schemas.microsoft.com/office/drawing/2014/main" val="20000"/>
                    </a:ext>
                  </a:extLst>
                </a:gridCol>
              </a:tblGrid>
              <a:tr h="2358378">
                <a:tc>
                  <a:txBody>
                    <a:bodyPr/>
                    <a:lstStyle/>
                    <a:p>
                      <a:pPr marL="0" lvl="0" indent="0" algn="ctr">
                        <a:lnSpc>
                          <a:spcPts val="2384"/>
                        </a:lnSpc>
                        <a:spcBef>
                          <a:spcPct val="0"/>
                        </a:spcBef>
                        <a:defRPr/>
                      </a:pPr>
                      <a:r>
                        <a:rPr lang="en-US" sz="1986" u="none" strike="noStrike">
                          <a:solidFill>
                            <a:srgbClr val="000000"/>
                          </a:solidFill>
                          <a:latin typeface="Arimo"/>
                          <a:ea typeface="Arimo"/>
                          <a:cs typeface="Arimo"/>
                          <a:sym typeface="Arimo"/>
                        </a:rPr>
                        <a:t>Postazioni operative, uffici direzionali, sale riunioni e sedute ergonomiche.</a:t>
                      </a:r>
                      <a:endParaRPr lang="en-US" sz="1100"/>
                    </a:p>
                    <a:p>
                      <a:pPr marL="0" lvl="0" indent="0" algn="ctr">
                        <a:lnSpc>
                          <a:spcPts val="2384"/>
                        </a:lnSpc>
                        <a:spcBef>
                          <a:spcPct val="0"/>
                        </a:spcBef>
                      </a:pPr>
                      <a:endParaRPr lang="en-US" sz="1100"/>
                    </a:p>
                    <a:p>
                      <a:pPr marL="0" lvl="0" indent="0" algn="ctr">
                        <a:lnSpc>
                          <a:spcPts val="2384"/>
                        </a:lnSpc>
                        <a:spcBef>
                          <a:spcPct val="0"/>
                        </a:spcBef>
                      </a:pPr>
                      <a:r>
                        <a:rPr lang="en-US" sz="1986" b="1" u="none" strike="noStrike">
                          <a:solidFill>
                            <a:srgbClr val="000000"/>
                          </a:solidFill>
                          <a:latin typeface="Arimo Bold"/>
                          <a:ea typeface="Arimo Bold"/>
                          <a:cs typeface="Arimo Bold"/>
                          <a:sym typeface="Arimo Bold"/>
                        </a:rPr>
                        <a:t>Base di Gara (36 Mesi): </a:t>
                      </a:r>
                    </a:p>
                    <a:p>
                      <a:pPr marL="0" lvl="0" indent="0" algn="ctr">
                        <a:lnSpc>
                          <a:spcPts val="2384"/>
                        </a:lnSpc>
                        <a:spcBef>
                          <a:spcPct val="0"/>
                        </a:spcBef>
                      </a:pPr>
                      <a:r>
                        <a:rPr lang="en-US" sz="1986" b="1" u="none" strike="noStrike">
                          <a:solidFill>
                            <a:srgbClr val="000000"/>
                          </a:solidFill>
                          <a:latin typeface="Arimo Bold"/>
                          <a:ea typeface="Arimo Bold"/>
                          <a:cs typeface="Arimo Bold"/>
                          <a:sym typeface="Arimo Bold"/>
                        </a:rPr>
                        <a:t>€ 2.000.000,00</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pSp>
        <p:nvGrpSpPr>
          <p:cNvPr id="8" name="Group 8"/>
          <p:cNvGrpSpPr/>
          <p:nvPr/>
        </p:nvGrpSpPr>
        <p:grpSpPr>
          <a:xfrm>
            <a:off x="315235" y="6498539"/>
            <a:ext cx="9204406" cy="1149033"/>
            <a:chOff x="0" y="0"/>
            <a:chExt cx="12272542" cy="1532043"/>
          </a:xfrm>
        </p:grpSpPr>
        <p:sp>
          <p:nvSpPr>
            <p:cNvPr id="9" name="Freeform 9"/>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10" name="TextBox 10"/>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5" name="TextBox 5"/>
          <p:cNvSpPr txBox="1"/>
          <p:nvPr/>
        </p:nvSpPr>
        <p:spPr>
          <a:xfrm>
            <a:off x="528323" y="1186105"/>
            <a:ext cx="8412480" cy="2124075"/>
          </a:xfrm>
          <a:prstGeom prst="rect">
            <a:avLst/>
          </a:prstGeom>
        </p:spPr>
        <p:txBody>
          <a:bodyPr lIns="0" tIns="0" rIns="0" bIns="0" rtlCol="0" anchor="t">
            <a:spAutoFit/>
          </a:bodyPr>
          <a:lstStyle/>
          <a:p>
            <a:pPr algn="ctr">
              <a:lnSpc>
                <a:spcPts val="4608"/>
              </a:lnSpc>
            </a:pPr>
            <a:r>
              <a:rPr lang="en-US" sz="3840" b="1" dirty="0">
                <a:solidFill>
                  <a:srgbClr val="000000"/>
                </a:solidFill>
                <a:latin typeface="Arimo Bold"/>
                <a:ea typeface="Arimo Bold"/>
                <a:cs typeface="Arimo Bold"/>
                <a:sym typeface="Arimo Bold"/>
              </a:rPr>
              <a:t>Valore della Gara e Quadro Economico</a:t>
            </a:r>
          </a:p>
          <a:p>
            <a:pPr algn="ctr">
              <a:lnSpc>
                <a:spcPts val="2688"/>
              </a:lnSpc>
            </a:pPr>
            <a:r>
              <a:rPr lang="en-US" sz="2240" dirty="0" err="1">
                <a:solidFill>
                  <a:srgbClr val="000000"/>
                </a:solidFill>
                <a:latin typeface="Arimo"/>
                <a:ea typeface="Arimo"/>
                <a:cs typeface="Arimo"/>
                <a:sym typeface="Arimo"/>
              </a:rPr>
              <a:t>Prospetto</a:t>
            </a:r>
            <a:r>
              <a:rPr lang="en-US" sz="2240" dirty="0">
                <a:solidFill>
                  <a:srgbClr val="000000"/>
                </a:solidFill>
                <a:latin typeface="Arimo"/>
                <a:ea typeface="Arimo"/>
                <a:cs typeface="Arimo"/>
                <a:sym typeface="Arimo"/>
              </a:rPr>
              <a:t> </a:t>
            </a:r>
            <a:r>
              <a:rPr lang="en-US" sz="2240" dirty="0" err="1">
                <a:solidFill>
                  <a:srgbClr val="000000"/>
                </a:solidFill>
                <a:latin typeface="Arimo"/>
                <a:ea typeface="Arimo"/>
                <a:cs typeface="Arimo"/>
                <a:sym typeface="Arimo"/>
              </a:rPr>
              <a:t>analitico</a:t>
            </a:r>
            <a:r>
              <a:rPr lang="en-US" sz="2240" dirty="0">
                <a:solidFill>
                  <a:srgbClr val="000000"/>
                </a:solidFill>
                <a:latin typeface="Arimo"/>
                <a:ea typeface="Arimo"/>
                <a:cs typeface="Arimo"/>
                <a:sym typeface="Arimo"/>
              </a:rPr>
              <a:t> </a:t>
            </a:r>
            <a:r>
              <a:rPr lang="en-US" sz="2240" dirty="0" err="1">
                <a:solidFill>
                  <a:srgbClr val="000000"/>
                </a:solidFill>
                <a:latin typeface="Arimo"/>
                <a:ea typeface="Arimo"/>
                <a:cs typeface="Arimo"/>
                <a:sym typeface="Arimo"/>
              </a:rPr>
              <a:t>comprensivo</a:t>
            </a:r>
            <a:r>
              <a:rPr lang="en-US" sz="2240" dirty="0">
                <a:solidFill>
                  <a:srgbClr val="000000"/>
                </a:solidFill>
                <a:latin typeface="Arimo"/>
                <a:ea typeface="Arimo"/>
                <a:cs typeface="Arimo"/>
                <a:sym typeface="Arimo"/>
              </a:rPr>
              <a:t> di </a:t>
            </a:r>
            <a:r>
              <a:rPr lang="en-US" sz="2240" dirty="0" err="1">
                <a:solidFill>
                  <a:srgbClr val="000000"/>
                </a:solidFill>
                <a:latin typeface="Arimo"/>
                <a:ea typeface="Arimo"/>
                <a:cs typeface="Arimo"/>
                <a:sym typeface="Arimo"/>
              </a:rPr>
              <a:t>opzioni</a:t>
            </a:r>
            <a:r>
              <a:rPr lang="en-US" sz="2240" dirty="0">
                <a:solidFill>
                  <a:srgbClr val="000000"/>
                </a:solidFill>
                <a:latin typeface="Arimo"/>
                <a:ea typeface="Arimo"/>
                <a:cs typeface="Arimo"/>
                <a:sym typeface="Arimo"/>
              </a:rPr>
              <a:t> e </a:t>
            </a:r>
            <a:r>
              <a:rPr lang="en-US" sz="2240" dirty="0" err="1">
                <a:solidFill>
                  <a:srgbClr val="000000"/>
                </a:solidFill>
                <a:latin typeface="Arimo"/>
                <a:ea typeface="Arimo"/>
                <a:cs typeface="Arimo"/>
                <a:sym typeface="Arimo"/>
              </a:rPr>
              <a:t>proroghe</a:t>
            </a:r>
            <a:r>
              <a:rPr lang="en-US" sz="2240" dirty="0">
                <a:solidFill>
                  <a:srgbClr val="000000"/>
                </a:solidFill>
                <a:latin typeface="Arimo"/>
                <a:ea typeface="Arimo"/>
                <a:cs typeface="Arimo"/>
                <a:sym typeface="Arimo"/>
              </a:rPr>
              <a:t> </a:t>
            </a:r>
          </a:p>
          <a:p>
            <a:pPr algn="ctr">
              <a:lnSpc>
                <a:spcPts val="2568"/>
              </a:lnSpc>
            </a:pPr>
            <a:r>
              <a:rPr lang="en-US" sz="2140" dirty="0">
                <a:solidFill>
                  <a:srgbClr val="000000"/>
                </a:solidFill>
                <a:latin typeface="Arimo"/>
                <a:ea typeface="Arimo"/>
                <a:cs typeface="Arimo"/>
                <a:sym typeface="Arimo"/>
              </a:rPr>
              <a:t>(D. </a:t>
            </a:r>
            <a:r>
              <a:rPr lang="en-US" sz="2140" dirty="0" err="1">
                <a:solidFill>
                  <a:srgbClr val="000000"/>
                </a:solidFill>
                <a:latin typeface="Arimo"/>
                <a:ea typeface="Arimo"/>
                <a:cs typeface="Arimo"/>
                <a:sym typeface="Arimo"/>
              </a:rPr>
              <a:t>Lgs</a:t>
            </a:r>
            <a:r>
              <a:rPr lang="en-US" sz="2140" dirty="0">
                <a:solidFill>
                  <a:srgbClr val="000000"/>
                </a:solidFill>
                <a:latin typeface="Arimo"/>
                <a:ea typeface="Arimo"/>
                <a:cs typeface="Arimo"/>
                <a:sym typeface="Arimo"/>
              </a:rPr>
              <a:t>. 36/2023)</a:t>
            </a:r>
          </a:p>
          <a:p>
            <a:pPr algn="ctr">
              <a:lnSpc>
                <a:spcPts val="2200"/>
              </a:lnSpc>
            </a:pPr>
            <a:endParaRPr lang="en-US" sz="2140" dirty="0">
              <a:solidFill>
                <a:srgbClr val="000000"/>
              </a:solidFill>
              <a:latin typeface="Arimo"/>
              <a:ea typeface="Arimo"/>
              <a:cs typeface="Arimo"/>
              <a:sym typeface="Arimo"/>
            </a:endParaRPr>
          </a:p>
        </p:txBody>
      </p:sp>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graphicFrame>
        <p:nvGraphicFramePr>
          <p:cNvPr id="10" name="Tabella 9">
            <a:extLst>
              <a:ext uri="{FF2B5EF4-FFF2-40B4-BE49-F238E27FC236}">
                <a16:creationId xmlns:a16="http://schemas.microsoft.com/office/drawing/2014/main" id="{CE8AB16C-5B84-2231-B8F9-050E76E4FF05}"/>
              </a:ext>
            </a:extLst>
          </p:cNvPr>
          <p:cNvGraphicFramePr>
            <a:graphicFrameLocks noGrp="1"/>
          </p:cNvGraphicFramePr>
          <p:nvPr>
            <p:extLst>
              <p:ext uri="{D42A27DB-BD31-4B8C-83A1-F6EECF244321}">
                <p14:modId xmlns:p14="http://schemas.microsoft.com/office/powerpoint/2010/main" val="3673045268"/>
              </p:ext>
            </p:extLst>
          </p:nvPr>
        </p:nvGraphicFramePr>
        <p:xfrm>
          <a:off x="802624" y="3570044"/>
          <a:ext cx="8229599" cy="1949949"/>
        </p:xfrm>
        <a:graphic>
          <a:graphicData uri="http://schemas.openxmlformats.org/drawingml/2006/table">
            <a:tbl>
              <a:tblPr/>
              <a:tblGrid>
                <a:gridCol w="1175657">
                  <a:extLst>
                    <a:ext uri="{9D8B030D-6E8A-4147-A177-3AD203B41FA5}">
                      <a16:colId xmlns:a16="http://schemas.microsoft.com/office/drawing/2014/main" val="3844379739"/>
                    </a:ext>
                  </a:extLst>
                </a:gridCol>
                <a:gridCol w="1175657">
                  <a:extLst>
                    <a:ext uri="{9D8B030D-6E8A-4147-A177-3AD203B41FA5}">
                      <a16:colId xmlns:a16="http://schemas.microsoft.com/office/drawing/2014/main" val="2609684315"/>
                    </a:ext>
                  </a:extLst>
                </a:gridCol>
                <a:gridCol w="1175657">
                  <a:extLst>
                    <a:ext uri="{9D8B030D-6E8A-4147-A177-3AD203B41FA5}">
                      <a16:colId xmlns:a16="http://schemas.microsoft.com/office/drawing/2014/main" val="3445503173"/>
                    </a:ext>
                  </a:extLst>
                </a:gridCol>
                <a:gridCol w="1175657">
                  <a:extLst>
                    <a:ext uri="{9D8B030D-6E8A-4147-A177-3AD203B41FA5}">
                      <a16:colId xmlns:a16="http://schemas.microsoft.com/office/drawing/2014/main" val="1724430734"/>
                    </a:ext>
                  </a:extLst>
                </a:gridCol>
                <a:gridCol w="1175657">
                  <a:extLst>
                    <a:ext uri="{9D8B030D-6E8A-4147-A177-3AD203B41FA5}">
                      <a16:colId xmlns:a16="http://schemas.microsoft.com/office/drawing/2014/main" val="3918960913"/>
                    </a:ext>
                  </a:extLst>
                </a:gridCol>
                <a:gridCol w="1175657">
                  <a:extLst>
                    <a:ext uri="{9D8B030D-6E8A-4147-A177-3AD203B41FA5}">
                      <a16:colId xmlns:a16="http://schemas.microsoft.com/office/drawing/2014/main" val="1471008342"/>
                    </a:ext>
                  </a:extLst>
                </a:gridCol>
                <a:gridCol w="1175657">
                  <a:extLst>
                    <a:ext uri="{9D8B030D-6E8A-4147-A177-3AD203B41FA5}">
                      <a16:colId xmlns:a16="http://schemas.microsoft.com/office/drawing/2014/main" val="2752350847"/>
                    </a:ext>
                  </a:extLst>
                </a:gridCol>
              </a:tblGrid>
              <a:tr h="504825">
                <a:tc>
                  <a:txBody>
                    <a:bodyPr/>
                    <a:lstStyle/>
                    <a:p>
                      <a:pPr>
                        <a:buNone/>
                      </a:pPr>
                      <a:r>
                        <a:rPr lang="it-IT" sz="1000" b="1">
                          <a:solidFill>
                            <a:srgbClr val="FFFFFF"/>
                          </a:solidFill>
                          <a:effectLst/>
                        </a:rPr>
                        <a:t>LOTTO</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tc>
                  <a:txBody>
                    <a:bodyPr/>
                    <a:lstStyle/>
                    <a:p>
                      <a:pPr>
                        <a:buNone/>
                      </a:pPr>
                      <a:r>
                        <a:rPr lang="it-IT" sz="1000" b="1">
                          <a:solidFill>
                            <a:srgbClr val="FFFFFF"/>
                          </a:solidFill>
                          <a:effectLst/>
                        </a:rPr>
                        <a:t>Importo Complessivo</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tc>
                  <a:txBody>
                    <a:bodyPr/>
                    <a:lstStyle/>
                    <a:p>
                      <a:pPr>
                        <a:buNone/>
                      </a:pPr>
                      <a:r>
                        <a:rPr lang="it-IT" sz="1000" b="1">
                          <a:solidFill>
                            <a:srgbClr val="FFFFFF"/>
                          </a:solidFill>
                          <a:effectLst/>
                        </a:rPr>
                        <a:t>Oneri DVRI</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tc>
                  <a:txBody>
                    <a:bodyPr/>
                    <a:lstStyle/>
                    <a:p>
                      <a:pPr>
                        <a:buNone/>
                      </a:pPr>
                      <a:r>
                        <a:rPr lang="it-IT" sz="1000" b="1">
                          <a:solidFill>
                            <a:srgbClr val="FFFFFF"/>
                          </a:solidFill>
                          <a:effectLst/>
                        </a:rPr>
                        <a:t>Proroga 12m</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tc>
                  <a:txBody>
                    <a:bodyPr/>
                    <a:lstStyle/>
                    <a:p>
                      <a:pPr>
                        <a:buNone/>
                      </a:pPr>
                      <a:r>
                        <a:rPr lang="it-IT" sz="1000" b="1">
                          <a:solidFill>
                            <a:srgbClr val="FFFFFF"/>
                          </a:solidFill>
                          <a:effectLst/>
                        </a:rPr>
                        <a:t>Quinto d'Obbligo</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tc>
                  <a:txBody>
                    <a:bodyPr/>
                    <a:lstStyle/>
                    <a:p>
                      <a:pPr>
                        <a:buNone/>
                      </a:pPr>
                      <a:r>
                        <a:rPr lang="it-IT" sz="1000" b="1">
                          <a:solidFill>
                            <a:srgbClr val="FFFFFF"/>
                          </a:solidFill>
                          <a:effectLst/>
                        </a:rPr>
                        <a:t>Proroga Eccezionale</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tc>
                  <a:txBody>
                    <a:bodyPr/>
                    <a:lstStyle/>
                    <a:p>
                      <a:pPr>
                        <a:buNone/>
                      </a:pPr>
                      <a:r>
                        <a:rPr lang="it-IT" sz="1000" b="1">
                          <a:solidFill>
                            <a:srgbClr val="FFFFFF"/>
                          </a:solidFill>
                          <a:effectLst/>
                        </a:rPr>
                        <a:t>Valore Globale Stimato</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CC99"/>
                    </a:solidFill>
                  </a:tcPr>
                </a:tc>
                <a:extLst>
                  <a:ext uri="{0D108BD9-81ED-4DB2-BD59-A6C34878D82A}">
                    <a16:rowId xmlns:a16="http://schemas.microsoft.com/office/drawing/2014/main" val="1572278536"/>
                  </a:ext>
                </a:extLst>
              </a:tr>
              <a:tr h="481708">
                <a:tc>
                  <a:txBody>
                    <a:bodyPr/>
                    <a:lstStyle/>
                    <a:p>
                      <a:pPr>
                        <a:buNone/>
                      </a:pPr>
                      <a:r>
                        <a:rPr lang="it-IT" sz="1000">
                          <a:solidFill>
                            <a:srgbClr val="334155"/>
                          </a:solidFill>
                          <a:effectLst/>
                        </a:rPr>
                        <a:t>Lotto 1 - Scolastici</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a:solidFill>
                            <a:srgbClr val="334155"/>
                          </a:solidFill>
                          <a:effectLst/>
                        </a:rPr>
                        <a:t>€ 3.500.000,00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a:solidFill>
                            <a:srgbClr val="334155"/>
                          </a:solidFill>
                          <a:effectLst/>
                        </a:rPr>
                        <a:t>€ 52.500,00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a:solidFill>
                            <a:srgbClr val="334155"/>
                          </a:solidFill>
                          <a:effectLst/>
                        </a:rPr>
                        <a:t>€ 1.184.166,67</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a:solidFill>
                            <a:srgbClr val="334155"/>
                          </a:solidFill>
                          <a:effectLst/>
                        </a:rPr>
                        <a:t>€ 710.500,00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a:solidFill>
                            <a:srgbClr val="334155"/>
                          </a:solidFill>
                          <a:effectLst/>
                        </a:rPr>
                        <a:t>€ 592.083,33</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a:effectLst/>
                        </a:rPr>
                        <a:t>€ 6.039.250,00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extLst>
                  <a:ext uri="{0D108BD9-81ED-4DB2-BD59-A6C34878D82A}">
                    <a16:rowId xmlns:a16="http://schemas.microsoft.com/office/drawing/2014/main" val="721974632"/>
                  </a:ext>
                </a:extLst>
              </a:tr>
              <a:tr h="481708">
                <a:tc>
                  <a:txBody>
                    <a:bodyPr/>
                    <a:lstStyle/>
                    <a:p>
                      <a:pPr>
                        <a:buNone/>
                      </a:pPr>
                      <a:r>
                        <a:rPr lang="it-IT" sz="1000">
                          <a:solidFill>
                            <a:srgbClr val="334155"/>
                          </a:solidFill>
                          <a:effectLst/>
                        </a:rPr>
                        <a:t>Lotto 2 - Ufficio</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tc>
                  <a:txBody>
                    <a:bodyPr/>
                    <a:lstStyle/>
                    <a:p>
                      <a:pPr>
                        <a:buNone/>
                      </a:pPr>
                      <a:r>
                        <a:rPr lang="it-IT" sz="1000">
                          <a:solidFill>
                            <a:srgbClr val="334155"/>
                          </a:solidFill>
                          <a:effectLst/>
                        </a:rPr>
                        <a:t>€ 2.000.000,00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tc>
                  <a:txBody>
                    <a:bodyPr/>
                    <a:lstStyle/>
                    <a:p>
                      <a:pPr>
                        <a:buNone/>
                      </a:pPr>
                      <a:r>
                        <a:rPr lang="it-IT" sz="1000">
                          <a:solidFill>
                            <a:srgbClr val="334155"/>
                          </a:solidFill>
                          <a:effectLst/>
                        </a:rPr>
                        <a:t>€ 30.000,00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tc>
                  <a:txBody>
                    <a:bodyPr/>
                    <a:lstStyle/>
                    <a:p>
                      <a:pPr>
                        <a:buNone/>
                      </a:pPr>
                      <a:r>
                        <a:rPr lang="it-IT" sz="1000">
                          <a:solidFill>
                            <a:srgbClr val="334155"/>
                          </a:solidFill>
                          <a:effectLst/>
                        </a:rPr>
                        <a:t>€ 676.666,67</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tc>
                  <a:txBody>
                    <a:bodyPr/>
                    <a:lstStyle/>
                    <a:p>
                      <a:pPr>
                        <a:buNone/>
                      </a:pPr>
                      <a:r>
                        <a:rPr lang="it-IT" sz="1000">
                          <a:solidFill>
                            <a:srgbClr val="334155"/>
                          </a:solidFill>
                          <a:effectLst/>
                        </a:rPr>
                        <a:t>€ 406.000,00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tc>
                  <a:txBody>
                    <a:bodyPr/>
                    <a:lstStyle/>
                    <a:p>
                      <a:pPr>
                        <a:buNone/>
                      </a:pPr>
                      <a:r>
                        <a:rPr lang="it-IT" sz="1000">
                          <a:solidFill>
                            <a:srgbClr val="334155"/>
                          </a:solidFill>
                          <a:effectLst/>
                        </a:rPr>
                        <a:t>€ 338.333,33</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tc>
                  <a:txBody>
                    <a:bodyPr/>
                    <a:lstStyle/>
                    <a:p>
                      <a:pPr>
                        <a:buNone/>
                      </a:pPr>
                      <a:r>
                        <a:rPr lang="it-IT" sz="1000" b="1">
                          <a:effectLst/>
                        </a:rPr>
                        <a:t>€ 3.451.000,00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E8FFF5"/>
                    </a:solidFill>
                  </a:tcPr>
                </a:tc>
                <a:extLst>
                  <a:ext uri="{0D108BD9-81ED-4DB2-BD59-A6C34878D82A}">
                    <a16:rowId xmlns:a16="http://schemas.microsoft.com/office/drawing/2014/main" val="1195613909"/>
                  </a:ext>
                </a:extLst>
              </a:tr>
              <a:tr h="481708">
                <a:tc>
                  <a:txBody>
                    <a:bodyPr/>
                    <a:lstStyle/>
                    <a:p>
                      <a:pPr>
                        <a:buNone/>
                      </a:pPr>
                      <a:r>
                        <a:rPr lang="it-IT" sz="1000" b="1">
                          <a:solidFill>
                            <a:srgbClr val="334155"/>
                          </a:solidFill>
                          <a:effectLst/>
                        </a:rPr>
                        <a:t>TOTALE GARA</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a:solidFill>
                            <a:srgbClr val="334155"/>
                          </a:solidFill>
                          <a:effectLst/>
                        </a:rPr>
                        <a:t>€ 5.500.000,00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a:solidFill>
                            <a:srgbClr val="334155"/>
                          </a:solidFill>
                          <a:effectLst/>
                        </a:rPr>
                        <a:t>€ 82.500,00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a:solidFill>
                            <a:srgbClr val="334155"/>
                          </a:solidFill>
                          <a:effectLst/>
                        </a:rPr>
                        <a:t>€ 1.860.833,33</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a:solidFill>
                            <a:srgbClr val="334155"/>
                          </a:solidFill>
                          <a:effectLst/>
                        </a:rPr>
                        <a:t>€ 1.116.500,00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a:solidFill>
                            <a:srgbClr val="334155"/>
                          </a:solidFill>
                          <a:effectLst/>
                        </a:rPr>
                        <a:t>€ 930.416,67</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tc>
                  <a:txBody>
                    <a:bodyPr/>
                    <a:lstStyle/>
                    <a:p>
                      <a:pPr>
                        <a:buNone/>
                      </a:pPr>
                      <a:r>
                        <a:rPr lang="it-IT" sz="1000" b="1" dirty="0">
                          <a:effectLst/>
                        </a:rPr>
                        <a:t>€ 9.490.250,00</a:t>
                      </a:r>
                    </a:p>
                  </a:txBody>
                  <a:tcPr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CBECDE"/>
                    </a:solidFill>
                  </a:tcPr>
                </a:tc>
                <a:extLst>
                  <a:ext uri="{0D108BD9-81ED-4DB2-BD59-A6C34878D82A}">
                    <a16:rowId xmlns:a16="http://schemas.microsoft.com/office/drawing/2014/main" val="2184855171"/>
                  </a:ext>
                </a:extLst>
              </a:tr>
            </a:tbl>
          </a:graphicData>
        </a:graphic>
      </p:graphicFrame>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731520" y="1208373"/>
            <a:ext cx="8412480" cy="170497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Peculiarità della Procedura di Gara</a:t>
            </a:r>
          </a:p>
          <a:p>
            <a:pPr algn="ctr">
              <a:lnSpc>
                <a:spcPts val="2624"/>
              </a:lnSpc>
            </a:pPr>
            <a:r>
              <a:rPr lang="en-US" sz="2186">
                <a:solidFill>
                  <a:srgbClr val="000000"/>
                </a:solidFill>
                <a:latin typeface="Arimo"/>
                <a:ea typeface="Arimo"/>
                <a:cs typeface="Arimo"/>
                <a:sym typeface="Arimo"/>
              </a:rPr>
              <a:t>Disposizioni speciali, campionatura e clausole sociali d'appalto</a:t>
            </a:r>
          </a:p>
          <a:p>
            <a:pPr algn="ctr">
              <a:lnSpc>
                <a:spcPts val="2624"/>
              </a:lnSpc>
            </a:pPr>
            <a:endParaRPr lang="en-US" sz="2186">
              <a:solidFill>
                <a:srgbClr val="000000"/>
              </a:solidFill>
              <a:latin typeface="Arimo"/>
              <a:ea typeface="Arimo"/>
              <a:cs typeface="Arimo"/>
              <a:sym typeface="Arimo"/>
            </a:endParaRPr>
          </a:p>
          <a:p>
            <a:pPr algn="ctr">
              <a:lnSpc>
                <a:spcPts val="3583"/>
              </a:lnSpc>
            </a:pPr>
            <a:endParaRPr lang="en-US" sz="2186">
              <a:solidFill>
                <a:srgbClr val="000000"/>
              </a:solidFill>
              <a:latin typeface="Arimo"/>
              <a:ea typeface="Arimo"/>
              <a:cs typeface="Arimo"/>
              <a:sym typeface="Arimo"/>
            </a:endParaRPr>
          </a:p>
        </p:txBody>
      </p:sp>
      <p:graphicFrame>
        <p:nvGraphicFramePr>
          <p:cNvPr id="5" name="Table 5"/>
          <p:cNvGraphicFramePr>
            <a:graphicFrameLocks noGrp="1"/>
          </p:cNvGraphicFramePr>
          <p:nvPr>
            <p:extLst>
              <p:ext uri="{D42A27DB-BD31-4B8C-83A1-F6EECF244321}">
                <p14:modId xmlns:p14="http://schemas.microsoft.com/office/powerpoint/2010/main" val="1951466066"/>
              </p:ext>
            </p:extLst>
          </p:nvPr>
        </p:nvGraphicFramePr>
        <p:xfrm>
          <a:off x="1043092" y="2768603"/>
          <a:ext cx="7748693" cy="2833687"/>
        </p:xfrm>
        <a:graphic>
          <a:graphicData uri="http://schemas.openxmlformats.org/drawingml/2006/table">
            <a:tbl>
              <a:tblPr/>
              <a:tblGrid>
                <a:gridCol w="3857635">
                  <a:extLst>
                    <a:ext uri="{9D8B030D-6E8A-4147-A177-3AD203B41FA5}">
                      <a16:colId xmlns:a16="http://schemas.microsoft.com/office/drawing/2014/main" val="20000"/>
                    </a:ext>
                  </a:extLst>
                </a:gridCol>
                <a:gridCol w="3891058">
                  <a:extLst>
                    <a:ext uri="{9D8B030D-6E8A-4147-A177-3AD203B41FA5}">
                      <a16:colId xmlns:a16="http://schemas.microsoft.com/office/drawing/2014/main" val="20001"/>
                    </a:ext>
                  </a:extLst>
                </a:gridCol>
              </a:tblGrid>
              <a:tr h="725377">
                <a:tc>
                  <a:txBody>
                    <a:bodyPr/>
                    <a:lstStyle/>
                    <a:p>
                      <a:pPr algn="ctr">
                        <a:lnSpc>
                          <a:spcPts val="1407"/>
                        </a:lnSpc>
                        <a:defRPr/>
                      </a:pPr>
                      <a:r>
                        <a:rPr lang="en-US" sz="1173" b="1" dirty="0">
                          <a:solidFill>
                            <a:srgbClr val="FFFFFF"/>
                          </a:solidFill>
                          <a:latin typeface="Arimo Bold"/>
                          <a:ea typeface="Arimo Bold"/>
                          <a:cs typeface="Arimo Bold"/>
                          <a:sym typeface="Arimo Bold"/>
                        </a:rPr>
                        <a:t>CAMPIONATURA OBBLIGATORIA</a:t>
                      </a:r>
                      <a:endParaRPr lang="en-US" sz="1100" dirty="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1407"/>
                        </a:lnSpc>
                        <a:defRPr/>
                      </a:pPr>
                      <a:r>
                        <a:rPr lang="en-US" sz="1173" b="1" dirty="0">
                          <a:solidFill>
                            <a:srgbClr val="FFFFFF"/>
                          </a:solidFill>
                          <a:latin typeface="Arimo Bold"/>
                          <a:ea typeface="Arimo Bold"/>
                          <a:cs typeface="Arimo Bold"/>
                          <a:sym typeface="Arimo Bold"/>
                        </a:rPr>
                        <a:t>INVERSIONE PROCEDIMENTALE</a:t>
                      </a:r>
                      <a:endParaRPr lang="en-US" sz="1100" dirty="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2108310">
                <a:tc>
                  <a:txBody>
                    <a:bodyPr/>
                    <a:lstStyle/>
                    <a:p>
                      <a:pPr algn="l">
                        <a:lnSpc>
                          <a:spcPts val="2024"/>
                        </a:lnSpc>
                        <a:defRPr/>
                      </a:pPr>
                      <a:r>
                        <a:rPr lang="en-US" sz="1686" b="1">
                          <a:solidFill>
                            <a:srgbClr val="000000"/>
                          </a:solidFill>
                          <a:latin typeface="Arimo Bold"/>
                          <a:ea typeface="Arimo Bold"/>
                          <a:cs typeface="Arimo Bold"/>
                          <a:sym typeface="Arimo Bold"/>
                        </a:rPr>
                        <a:t>Verifica Qualitativa: </a:t>
                      </a:r>
                      <a:r>
                        <a:rPr lang="en-US" sz="1686">
                          <a:solidFill>
                            <a:srgbClr val="000000"/>
                          </a:solidFill>
                          <a:latin typeface="Arimo"/>
                          <a:ea typeface="Arimo"/>
                          <a:cs typeface="Arimo"/>
                          <a:sym typeface="Arimo"/>
                        </a:rPr>
                        <a:t>Presentazione dei campioni fisici entro 15 giorni dalla richiesta per valutazione tecnica.</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tc>
                  <a:txBody>
                    <a:bodyPr/>
                    <a:lstStyle/>
                    <a:p>
                      <a:pPr marL="0" lvl="0" indent="0" algn="l">
                        <a:lnSpc>
                          <a:spcPts val="2024"/>
                        </a:lnSpc>
                        <a:spcBef>
                          <a:spcPct val="0"/>
                        </a:spcBef>
                        <a:defRPr/>
                      </a:pPr>
                      <a:r>
                        <a:rPr lang="en-US" sz="1686" b="1" dirty="0" err="1">
                          <a:solidFill>
                            <a:srgbClr val="000000"/>
                          </a:solidFill>
                          <a:latin typeface="Arimo Bold"/>
                          <a:ea typeface="Arimo Bold"/>
                          <a:cs typeface="Arimo Bold"/>
                          <a:sym typeface="Arimo Bold"/>
                        </a:rPr>
                        <a:t>S</a:t>
                      </a:r>
                      <a:r>
                        <a:rPr lang="en-US" sz="1686" b="1" u="none" strike="noStrike" dirty="0" err="1">
                          <a:solidFill>
                            <a:srgbClr val="000000"/>
                          </a:solidFill>
                          <a:latin typeface="Arimo Bold"/>
                          <a:ea typeface="Arimo Bold"/>
                          <a:cs typeface="Arimo Bold"/>
                          <a:sym typeface="Arimo Bold"/>
                        </a:rPr>
                        <a:t>nellimento</a:t>
                      </a:r>
                      <a:r>
                        <a:rPr lang="en-US" sz="1686" b="1" u="none" strike="noStrike" dirty="0">
                          <a:solidFill>
                            <a:srgbClr val="000000"/>
                          </a:solidFill>
                          <a:latin typeface="Arimo Bold"/>
                          <a:ea typeface="Arimo Bold"/>
                          <a:cs typeface="Arimo Bold"/>
                          <a:sym typeface="Arimo Bold"/>
                        </a:rPr>
                        <a:t> Iter: </a:t>
                      </a:r>
                      <a:r>
                        <a:rPr lang="en-US" sz="1686" u="none" strike="noStrike" dirty="0">
                          <a:solidFill>
                            <a:srgbClr val="000000"/>
                          </a:solidFill>
                          <a:latin typeface="Arimo"/>
                          <a:ea typeface="Arimo"/>
                          <a:cs typeface="Arimo"/>
                          <a:sym typeface="Arimo"/>
                        </a:rPr>
                        <a:t>Valutazione delle </a:t>
                      </a:r>
                      <a:r>
                        <a:rPr lang="en-US" sz="1686" u="none" strike="noStrike" dirty="0" err="1">
                          <a:solidFill>
                            <a:srgbClr val="000000"/>
                          </a:solidFill>
                          <a:latin typeface="Arimo"/>
                          <a:ea typeface="Arimo"/>
                          <a:cs typeface="Arimo"/>
                          <a:sym typeface="Arimo"/>
                        </a:rPr>
                        <a:t>offerte</a:t>
                      </a:r>
                      <a:r>
                        <a:rPr lang="en-US" sz="1686" u="none" strike="noStrike" dirty="0">
                          <a:solidFill>
                            <a:srgbClr val="000000"/>
                          </a:solidFill>
                          <a:latin typeface="Arimo"/>
                          <a:ea typeface="Arimo"/>
                          <a:cs typeface="Arimo"/>
                          <a:sym typeface="Arimo"/>
                        </a:rPr>
                        <a:t> </a:t>
                      </a:r>
                      <a:r>
                        <a:rPr lang="en-US" sz="1686" u="none" strike="noStrike" dirty="0" err="1">
                          <a:solidFill>
                            <a:srgbClr val="000000"/>
                          </a:solidFill>
                          <a:latin typeface="Arimo"/>
                          <a:ea typeface="Arimo"/>
                          <a:cs typeface="Arimo"/>
                          <a:sym typeface="Arimo"/>
                        </a:rPr>
                        <a:t>tecniche</a:t>
                      </a:r>
                      <a:r>
                        <a:rPr lang="en-US" sz="1686" u="none" strike="noStrike" dirty="0">
                          <a:solidFill>
                            <a:srgbClr val="000000"/>
                          </a:solidFill>
                          <a:latin typeface="Arimo"/>
                          <a:ea typeface="Arimo"/>
                          <a:cs typeface="Arimo"/>
                          <a:sym typeface="Arimo"/>
                        </a:rPr>
                        <a:t> ed </a:t>
                      </a:r>
                      <a:r>
                        <a:rPr lang="en-US" sz="1686" u="none" strike="noStrike" dirty="0" err="1">
                          <a:solidFill>
                            <a:srgbClr val="000000"/>
                          </a:solidFill>
                          <a:latin typeface="Arimo"/>
                          <a:ea typeface="Arimo"/>
                          <a:cs typeface="Arimo"/>
                          <a:sym typeface="Arimo"/>
                        </a:rPr>
                        <a:t>economiche</a:t>
                      </a:r>
                      <a:r>
                        <a:rPr lang="en-US" sz="1686" u="none" strike="noStrike" dirty="0">
                          <a:solidFill>
                            <a:srgbClr val="000000"/>
                          </a:solidFill>
                          <a:latin typeface="Arimo"/>
                          <a:ea typeface="Arimo"/>
                          <a:cs typeface="Arimo"/>
                          <a:sym typeface="Arimo"/>
                        </a:rPr>
                        <a:t> prima della </a:t>
                      </a:r>
                      <a:r>
                        <a:rPr lang="en-US" sz="1686" u="none" strike="noStrike" dirty="0" err="1">
                          <a:solidFill>
                            <a:srgbClr val="000000"/>
                          </a:solidFill>
                          <a:latin typeface="Arimo"/>
                          <a:ea typeface="Arimo"/>
                          <a:cs typeface="Arimo"/>
                          <a:sym typeface="Arimo"/>
                        </a:rPr>
                        <a:t>verifica</a:t>
                      </a:r>
                      <a:r>
                        <a:rPr lang="en-US" sz="1686" u="none" strike="noStrike" dirty="0">
                          <a:solidFill>
                            <a:srgbClr val="000000"/>
                          </a:solidFill>
                          <a:latin typeface="Arimo"/>
                          <a:ea typeface="Arimo"/>
                          <a:cs typeface="Arimo"/>
                          <a:sym typeface="Arimo"/>
                        </a:rPr>
                        <a:t> </a:t>
                      </a:r>
                      <a:r>
                        <a:rPr lang="en-US" sz="1686" u="none" strike="noStrike" dirty="0" err="1">
                          <a:solidFill>
                            <a:srgbClr val="000000"/>
                          </a:solidFill>
                          <a:latin typeface="Arimo"/>
                          <a:ea typeface="Arimo"/>
                          <a:cs typeface="Arimo"/>
                          <a:sym typeface="Arimo"/>
                        </a:rPr>
                        <a:t>amministrativa</a:t>
                      </a:r>
                      <a:r>
                        <a:rPr lang="en-US" sz="1686" u="none" strike="noStrike" dirty="0">
                          <a:solidFill>
                            <a:srgbClr val="000000"/>
                          </a:solidFill>
                          <a:latin typeface="Arimo"/>
                          <a:ea typeface="Arimo"/>
                          <a:cs typeface="Arimo"/>
                          <a:sym typeface="Arimo"/>
                        </a:rPr>
                        <a:t>.</a:t>
                      </a:r>
                      <a:endParaRPr lang="en-US" sz="1100" dirty="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731520" y="1208373"/>
            <a:ext cx="8412480" cy="1962150"/>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Standard di Sostenibilità Ambientale (CAM)</a:t>
            </a:r>
          </a:p>
          <a:p>
            <a:pPr algn="ctr">
              <a:lnSpc>
                <a:spcPts val="2624"/>
              </a:lnSpc>
            </a:pPr>
            <a:r>
              <a:rPr lang="en-US" sz="2186">
                <a:solidFill>
                  <a:srgbClr val="000000"/>
                </a:solidFill>
                <a:latin typeface="Arimo"/>
                <a:ea typeface="Arimo"/>
                <a:cs typeface="Arimo"/>
                <a:sym typeface="Arimo"/>
              </a:rPr>
              <a:t>Conformità al D.M. 254/2022 ed eco-progettazione degli arredi</a:t>
            </a:r>
          </a:p>
          <a:p>
            <a:pPr algn="ctr">
              <a:lnSpc>
                <a:spcPts val="3583"/>
              </a:lnSpc>
            </a:pPr>
            <a:endParaRPr lang="en-US" sz="2186">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916179" y="3395658"/>
          <a:ext cx="8043163" cy="1976437"/>
        </p:xfrm>
        <a:graphic>
          <a:graphicData uri="http://schemas.openxmlformats.org/drawingml/2006/table">
            <a:tbl>
              <a:tblPr/>
              <a:tblGrid>
                <a:gridCol w="8043163">
                  <a:extLst>
                    <a:ext uri="{9D8B030D-6E8A-4147-A177-3AD203B41FA5}">
                      <a16:colId xmlns:a16="http://schemas.microsoft.com/office/drawing/2014/main" val="20000"/>
                    </a:ext>
                  </a:extLst>
                </a:gridCol>
              </a:tblGrid>
              <a:tr h="1976437">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Punti Premiali CAM (22 Punti)</a:t>
                      </a:r>
                      <a:endParaRPr lang="en-US" sz="1100"/>
                    </a:p>
                    <a:p>
                      <a:pPr marL="0" lvl="0" indent="0" algn="l">
                        <a:lnSpc>
                          <a:spcPts val="2024"/>
                        </a:lnSpc>
                        <a:spcBef>
                          <a:spcPct val="0"/>
                        </a:spcBef>
                      </a:pPr>
                      <a:endParaRPr lang="en-US" sz="1100"/>
                    </a:p>
                    <a:p>
                      <a:pPr marL="364158" lvl="1" indent="-182079" algn="l">
                        <a:lnSpc>
                          <a:spcPts val="2024"/>
                        </a:lnSpc>
                        <a:spcBef>
                          <a:spcPct val="0"/>
                        </a:spcBef>
                        <a:buFont typeface="Arial"/>
                        <a:buChar char="•"/>
                      </a:pPr>
                      <a:r>
                        <a:rPr lang="en-US" sz="1686" b="1" u="none" strike="noStrike">
                          <a:solidFill>
                            <a:srgbClr val="000000"/>
                          </a:solidFill>
                          <a:latin typeface="Arimo Bold"/>
                          <a:ea typeface="Arimo Bold"/>
                          <a:cs typeface="Arimo Bold"/>
                          <a:sym typeface="Arimo Bold"/>
                        </a:rPr>
                        <a:t>Sistema di gestione ambientale EMAS/14001(4.3.1)</a:t>
                      </a:r>
                      <a:r>
                        <a:rPr lang="en-US" sz="1686" u="none" strike="noStrike">
                          <a:solidFill>
                            <a:srgbClr val="000000"/>
                          </a:solidFill>
                          <a:latin typeface="Arimo"/>
                          <a:ea typeface="Arimo"/>
                          <a:cs typeface="Arimo"/>
                          <a:sym typeface="Arimo"/>
                        </a:rPr>
                        <a:t>: 4 punti</a:t>
                      </a:r>
                    </a:p>
                    <a:p>
                      <a:pPr marL="364158" lvl="1" indent="-182079" algn="l">
                        <a:lnSpc>
                          <a:spcPts val="2024"/>
                        </a:lnSpc>
                        <a:spcBef>
                          <a:spcPct val="0"/>
                        </a:spcBef>
                        <a:buFont typeface="Arial"/>
                        <a:buChar char="•"/>
                      </a:pPr>
                      <a:r>
                        <a:rPr lang="en-US" sz="1686" b="1" u="none" strike="noStrike">
                          <a:solidFill>
                            <a:srgbClr val="000000"/>
                          </a:solidFill>
                          <a:latin typeface="Arimo Bold"/>
                          <a:ea typeface="Arimo Bold"/>
                          <a:cs typeface="Arimo Bold"/>
                          <a:sym typeface="Arimo Bold"/>
                        </a:rPr>
                        <a:t>Modularità (4.3.2): </a:t>
                      </a:r>
                      <a:r>
                        <a:rPr lang="en-US" sz="1686" u="none" strike="noStrike">
                          <a:solidFill>
                            <a:srgbClr val="000000"/>
                          </a:solidFill>
                          <a:latin typeface="Arimo"/>
                          <a:ea typeface="Arimo"/>
                          <a:cs typeface="Arimo"/>
                          <a:sym typeface="Arimo"/>
                        </a:rPr>
                        <a:t>10 punti</a:t>
                      </a:r>
                    </a:p>
                    <a:p>
                      <a:pPr marL="364158" lvl="1" indent="-182079" algn="l">
                        <a:lnSpc>
                          <a:spcPts val="2024"/>
                        </a:lnSpc>
                        <a:spcBef>
                          <a:spcPct val="0"/>
                        </a:spcBef>
                        <a:buFont typeface="Arial"/>
                        <a:buChar char="•"/>
                      </a:pPr>
                      <a:r>
                        <a:rPr lang="en-US" sz="1686" b="1" u="none" strike="noStrike">
                          <a:solidFill>
                            <a:srgbClr val="000000"/>
                          </a:solidFill>
                          <a:latin typeface="Arimo Bold"/>
                          <a:ea typeface="Arimo Bold"/>
                          <a:cs typeface="Arimo Bold"/>
                          <a:sym typeface="Arimo Bold"/>
                        </a:rPr>
                        <a:t>Additivi ritardanti di fiamma per le imbottiture (imbottiture realizzate con additivi ritardanti non alogenati) (4.3.4): </a:t>
                      </a:r>
                      <a:r>
                        <a:rPr lang="en-US" sz="1686" u="none" strike="noStrike">
                          <a:solidFill>
                            <a:srgbClr val="000000"/>
                          </a:solidFill>
                          <a:latin typeface="Arimo"/>
                          <a:ea typeface="Arimo"/>
                          <a:cs typeface="Arimo"/>
                          <a:sym typeface="Arimo"/>
                        </a:rPr>
                        <a:t>3punti</a:t>
                      </a:r>
                    </a:p>
                    <a:p>
                      <a:pPr marL="364158" lvl="1" indent="-182079" algn="l">
                        <a:lnSpc>
                          <a:spcPts val="2024"/>
                        </a:lnSpc>
                        <a:spcBef>
                          <a:spcPct val="0"/>
                        </a:spcBef>
                        <a:buFont typeface="Arial"/>
                        <a:buChar char="•"/>
                      </a:pPr>
                      <a:r>
                        <a:rPr lang="en-US" sz="1686" b="1" u="none" strike="noStrike">
                          <a:solidFill>
                            <a:srgbClr val="000000"/>
                          </a:solidFill>
                          <a:latin typeface="Arimo Bold"/>
                          <a:ea typeface="Arimo Bold"/>
                          <a:cs typeface="Arimo Bold"/>
                          <a:sym typeface="Arimo Bold"/>
                        </a:rPr>
                        <a:t>Garanzia estesa (4.3.8): </a:t>
                      </a:r>
                      <a:r>
                        <a:rPr lang="en-US" sz="1686" u="none" strike="noStrike">
                          <a:solidFill>
                            <a:srgbClr val="000000"/>
                          </a:solidFill>
                          <a:latin typeface="Arimo"/>
                          <a:ea typeface="Arimo"/>
                          <a:cs typeface="Arimo"/>
                          <a:sym typeface="Arimo"/>
                        </a:rPr>
                        <a:t>5 punti</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09600" y="1219508"/>
            <a:ext cx="8412480" cy="1257300"/>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Criterio di Aggiudicazione (OEPV)</a:t>
            </a:r>
          </a:p>
          <a:p>
            <a:pPr algn="ctr">
              <a:lnSpc>
                <a:spcPts val="2559"/>
              </a:lnSpc>
            </a:pPr>
            <a:r>
              <a:rPr lang="en-US" sz="2133">
                <a:solidFill>
                  <a:srgbClr val="000000"/>
                </a:solidFill>
                <a:latin typeface="Arimo"/>
                <a:ea typeface="Arimo"/>
                <a:cs typeface="Arimo"/>
                <a:sym typeface="Arimo"/>
              </a:rPr>
              <a:t>Punteggi tecnici, premialità CAM e garanzie sui prodotti</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831728" y="3341201"/>
          <a:ext cx="3765231" cy="1728788"/>
        </p:xfrm>
        <a:graphic>
          <a:graphicData uri="http://schemas.openxmlformats.org/drawingml/2006/table">
            <a:tbl>
              <a:tblPr/>
              <a:tblGrid>
                <a:gridCol w="3765231">
                  <a:extLst>
                    <a:ext uri="{9D8B030D-6E8A-4147-A177-3AD203B41FA5}">
                      <a16:colId xmlns:a16="http://schemas.microsoft.com/office/drawing/2014/main" val="20000"/>
                    </a:ext>
                  </a:extLst>
                </a:gridCol>
              </a:tblGrid>
              <a:tr h="1728788">
                <a:tc>
                  <a:txBody>
                    <a:bodyPr/>
                    <a:lstStyle/>
                    <a:p>
                      <a:pPr algn="ctr">
                        <a:lnSpc>
                          <a:spcPts val="6687"/>
                        </a:lnSpc>
                        <a:defRPr/>
                      </a:pPr>
                      <a:r>
                        <a:rPr lang="en-US" sz="5573" b="1">
                          <a:solidFill>
                            <a:srgbClr val="FFFFFF"/>
                          </a:solidFill>
                          <a:latin typeface="Arimo Bold"/>
                          <a:ea typeface="Arimo Bold"/>
                          <a:cs typeface="Arimo Bold"/>
                          <a:sym typeface="Arimo Bold"/>
                        </a:rPr>
                        <a:t>70</a:t>
                      </a:r>
                      <a:endParaRPr lang="en-US" sz="1100"/>
                    </a:p>
                    <a:p>
                      <a:pPr algn="ctr">
                        <a:lnSpc>
                          <a:spcPts val="3927"/>
                        </a:lnSpc>
                      </a:pPr>
                      <a:r>
                        <a:rPr lang="en-US" sz="3273" b="1">
                          <a:solidFill>
                            <a:srgbClr val="FFFFFF"/>
                          </a:solidFill>
                          <a:latin typeface="Arimo Bold"/>
                          <a:ea typeface="Arimo Bold"/>
                          <a:cs typeface="Arimo Bold"/>
                          <a:sym typeface="Arimo Bold"/>
                        </a:rPr>
                        <a:t>offerta tecnica</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aphicFrame>
        <p:nvGraphicFramePr>
          <p:cNvPr id="6" name="Table 6"/>
          <p:cNvGraphicFramePr>
            <a:graphicFrameLocks noGrp="1"/>
          </p:cNvGraphicFramePr>
          <p:nvPr/>
        </p:nvGraphicFramePr>
        <p:xfrm>
          <a:off x="5093763" y="3341201"/>
          <a:ext cx="3769994" cy="1728788"/>
        </p:xfrm>
        <a:graphic>
          <a:graphicData uri="http://schemas.openxmlformats.org/drawingml/2006/table">
            <a:tbl>
              <a:tblPr/>
              <a:tblGrid>
                <a:gridCol w="3769994">
                  <a:extLst>
                    <a:ext uri="{9D8B030D-6E8A-4147-A177-3AD203B41FA5}">
                      <a16:colId xmlns:a16="http://schemas.microsoft.com/office/drawing/2014/main" val="20000"/>
                    </a:ext>
                  </a:extLst>
                </a:gridCol>
              </a:tblGrid>
              <a:tr h="1728788">
                <a:tc>
                  <a:txBody>
                    <a:bodyPr/>
                    <a:lstStyle/>
                    <a:p>
                      <a:pPr algn="ctr">
                        <a:lnSpc>
                          <a:spcPts val="6687"/>
                        </a:lnSpc>
                        <a:defRPr/>
                      </a:pPr>
                      <a:r>
                        <a:rPr lang="en-US" sz="5573" b="1">
                          <a:solidFill>
                            <a:srgbClr val="FFFFFF"/>
                          </a:solidFill>
                          <a:latin typeface="Arimo Bold"/>
                          <a:ea typeface="Arimo Bold"/>
                          <a:cs typeface="Arimo Bold"/>
                          <a:sym typeface="Arimo Bold"/>
                        </a:rPr>
                        <a:t>30</a:t>
                      </a:r>
                      <a:endParaRPr lang="en-US" sz="1100"/>
                    </a:p>
                    <a:p>
                      <a:pPr algn="ctr">
                        <a:lnSpc>
                          <a:spcPts val="3927"/>
                        </a:lnSpc>
                      </a:pPr>
                      <a:r>
                        <a:rPr lang="en-US" sz="3273" b="1">
                          <a:solidFill>
                            <a:srgbClr val="FFFFFF"/>
                          </a:solidFill>
                          <a:latin typeface="Arimo Bold"/>
                          <a:ea typeface="Arimo Bold"/>
                          <a:cs typeface="Arimo Bold"/>
                          <a:sym typeface="Arimo Bold"/>
                        </a:rPr>
                        <a:t>offerta economica</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pSp>
        <p:nvGrpSpPr>
          <p:cNvPr id="7" name="Group 7"/>
          <p:cNvGrpSpPr/>
          <p:nvPr/>
        </p:nvGrpSpPr>
        <p:grpSpPr>
          <a:xfrm>
            <a:off x="315235" y="6498539"/>
            <a:ext cx="9204406" cy="1149033"/>
            <a:chOff x="0" y="0"/>
            <a:chExt cx="12272542" cy="1532043"/>
          </a:xfrm>
        </p:grpSpPr>
        <p:sp>
          <p:nvSpPr>
            <p:cNvPr id="8" name="Freeform 8"/>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9" name="TextBox 9"/>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731520" y="1208373"/>
            <a:ext cx="8412480" cy="2286000"/>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Tempistiche ed Esecuzione della Fornitura</a:t>
            </a:r>
          </a:p>
          <a:p>
            <a:pPr algn="ctr">
              <a:lnSpc>
                <a:spcPts val="2624"/>
              </a:lnSpc>
            </a:pPr>
            <a:r>
              <a:rPr lang="en-US" sz="2186">
                <a:solidFill>
                  <a:srgbClr val="000000"/>
                </a:solidFill>
                <a:latin typeface="Arimo"/>
                <a:ea typeface="Arimo"/>
                <a:cs typeface="Arimo"/>
                <a:sym typeface="Arimo"/>
              </a:rPr>
              <a:t>Workflow temporale e fasi di evasione degli ordinativi</a:t>
            </a:r>
          </a:p>
          <a:p>
            <a:pPr algn="ctr">
              <a:lnSpc>
                <a:spcPts val="2624"/>
              </a:lnSpc>
            </a:pPr>
            <a:endParaRPr lang="en-US" sz="2186">
              <a:solidFill>
                <a:srgbClr val="000000"/>
              </a:solidFill>
              <a:latin typeface="Arimo"/>
              <a:ea typeface="Arimo"/>
              <a:cs typeface="Arimo"/>
              <a:sym typeface="Arimo"/>
            </a:endParaRPr>
          </a:p>
          <a:p>
            <a:pPr algn="ctr">
              <a:lnSpc>
                <a:spcPts val="3583"/>
              </a:lnSpc>
            </a:pPr>
            <a:endParaRPr lang="en-US" sz="2186">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661001" y="3113765"/>
          <a:ext cx="8553519" cy="2700596"/>
        </p:xfrm>
        <a:graphic>
          <a:graphicData uri="http://schemas.openxmlformats.org/drawingml/2006/table">
            <a:tbl>
              <a:tblPr/>
              <a:tblGrid>
                <a:gridCol w="2129156">
                  <a:extLst>
                    <a:ext uri="{9D8B030D-6E8A-4147-A177-3AD203B41FA5}">
                      <a16:colId xmlns:a16="http://schemas.microsoft.com/office/drawing/2014/main" val="20000"/>
                    </a:ext>
                  </a:extLst>
                </a:gridCol>
                <a:gridCol w="2147603">
                  <a:extLst>
                    <a:ext uri="{9D8B030D-6E8A-4147-A177-3AD203B41FA5}">
                      <a16:colId xmlns:a16="http://schemas.microsoft.com/office/drawing/2014/main" val="20001"/>
                    </a:ext>
                  </a:extLst>
                </a:gridCol>
                <a:gridCol w="2138380">
                  <a:extLst>
                    <a:ext uri="{9D8B030D-6E8A-4147-A177-3AD203B41FA5}">
                      <a16:colId xmlns:a16="http://schemas.microsoft.com/office/drawing/2014/main" val="20002"/>
                    </a:ext>
                  </a:extLst>
                </a:gridCol>
                <a:gridCol w="2138380">
                  <a:extLst>
                    <a:ext uri="{9D8B030D-6E8A-4147-A177-3AD203B41FA5}">
                      <a16:colId xmlns:a16="http://schemas.microsoft.com/office/drawing/2014/main" val="20003"/>
                    </a:ext>
                  </a:extLst>
                </a:gridCol>
              </a:tblGrid>
              <a:tr h="725438">
                <a:tc>
                  <a:txBody>
                    <a:bodyPr/>
                    <a:lstStyle/>
                    <a:p>
                      <a:pPr algn="ctr">
                        <a:lnSpc>
                          <a:spcPts val="1407"/>
                        </a:lnSpc>
                        <a:defRPr/>
                      </a:pPr>
                      <a:r>
                        <a:rPr lang="en-US" sz="1173" b="1">
                          <a:solidFill>
                            <a:srgbClr val="FFFFFF"/>
                          </a:solidFill>
                          <a:latin typeface="Arimo Bold"/>
                          <a:ea typeface="Arimo Bold"/>
                          <a:cs typeface="Arimo Bold"/>
                          <a:sym typeface="Arimo Bold"/>
                        </a:rPr>
                        <a:t>FASE INIZIALE</a:t>
                      </a:r>
                      <a:endParaRPr lang="en-US" sz="1100"/>
                    </a:p>
                    <a:p>
                      <a:pPr algn="ctr">
                        <a:lnSpc>
                          <a:spcPts val="1407"/>
                        </a:lnSpc>
                      </a:pPr>
                      <a:r>
                        <a:rPr lang="en-US" sz="1173" b="1">
                          <a:solidFill>
                            <a:srgbClr val="FFFFFF"/>
                          </a:solidFill>
                          <a:latin typeface="Arimo Bold"/>
                          <a:ea typeface="Arimo Bold"/>
                          <a:cs typeface="Arimo Bold"/>
                          <a:sym typeface="Arimo Bold"/>
                        </a:rPr>
                        <a:t>RPF</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1407"/>
                        </a:lnSpc>
                        <a:defRPr/>
                      </a:pPr>
                      <a:r>
                        <a:rPr lang="en-US" sz="1173" b="1">
                          <a:solidFill>
                            <a:srgbClr val="FFFFFF"/>
                          </a:solidFill>
                          <a:latin typeface="Arimo Bold"/>
                          <a:ea typeface="Arimo Bold"/>
                          <a:cs typeface="Arimo Bold"/>
                          <a:sym typeface="Arimo Bold"/>
                        </a:rPr>
                        <a:t>10 GIORNI</a:t>
                      </a:r>
                      <a:endParaRPr lang="en-US" sz="1100"/>
                    </a:p>
                    <a:p>
                      <a:pPr algn="ctr">
                        <a:lnSpc>
                          <a:spcPts val="1407"/>
                        </a:lnSpc>
                      </a:pPr>
                      <a:r>
                        <a:rPr lang="en-US" sz="1173" b="1">
                          <a:solidFill>
                            <a:srgbClr val="FFFFFF"/>
                          </a:solidFill>
                          <a:latin typeface="Arimo Bold"/>
                          <a:ea typeface="Arimo Bold"/>
                          <a:cs typeface="Arimo Bold"/>
                          <a:sym typeface="Arimo Bold"/>
                        </a:rPr>
                        <a:t>PIANO DELLA FORNITURA</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1407"/>
                        </a:lnSpc>
                        <a:defRPr/>
                      </a:pPr>
                      <a:r>
                        <a:rPr lang="en-US" sz="1173" b="1">
                          <a:solidFill>
                            <a:srgbClr val="FFFFFF"/>
                          </a:solidFill>
                          <a:latin typeface="Arimo Bold"/>
                          <a:ea typeface="Arimo Bold"/>
                          <a:cs typeface="Arimo Bold"/>
                          <a:sym typeface="Arimo Bold"/>
                        </a:rPr>
                        <a:t>30 GIORNI</a:t>
                      </a:r>
                      <a:endParaRPr lang="en-US" sz="1100"/>
                    </a:p>
                    <a:p>
                      <a:pPr algn="ctr">
                        <a:lnSpc>
                          <a:spcPts val="1407"/>
                        </a:lnSpc>
                      </a:pPr>
                      <a:r>
                        <a:rPr lang="en-US" sz="1173" b="1">
                          <a:solidFill>
                            <a:srgbClr val="FFFFFF"/>
                          </a:solidFill>
                          <a:latin typeface="Arimo Bold"/>
                          <a:ea typeface="Arimo Bold"/>
                          <a:cs typeface="Arimo Bold"/>
                          <a:sym typeface="Arimo Bold"/>
                        </a:rPr>
                        <a:t>EMISSIONE ODF</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tc>
                  <a:txBody>
                    <a:bodyPr/>
                    <a:lstStyle/>
                    <a:p>
                      <a:pPr algn="ctr">
                        <a:lnSpc>
                          <a:spcPts val="1407"/>
                        </a:lnSpc>
                        <a:defRPr/>
                      </a:pPr>
                      <a:r>
                        <a:rPr lang="en-US" sz="1173" b="1">
                          <a:solidFill>
                            <a:srgbClr val="FFFFFF"/>
                          </a:solidFill>
                          <a:latin typeface="Arimo Bold"/>
                          <a:ea typeface="Arimo Bold"/>
                          <a:cs typeface="Arimo Bold"/>
                          <a:sym typeface="Arimo Bold"/>
                        </a:rPr>
                        <a:t>25 GIORNI</a:t>
                      </a:r>
                      <a:endParaRPr lang="en-US" sz="1100"/>
                    </a:p>
                    <a:p>
                      <a:pPr algn="ctr">
                        <a:lnSpc>
                          <a:spcPts val="1407"/>
                        </a:lnSpc>
                      </a:pPr>
                      <a:r>
                        <a:rPr lang="en-US" sz="1173" b="1">
                          <a:solidFill>
                            <a:srgbClr val="FFFFFF"/>
                          </a:solidFill>
                          <a:latin typeface="Arimo Bold"/>
                          <a:ea typeface="Arimo Bold"/>
                          <a:cs typeface="Arimo Bold"/>
                          <a:sym typeface="Arimo Bold"/>
                        </a:rPr>
                        <a:t>CONSEGNA E MONTAGGIO</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1975158">
                <a:tc>
                  <a:txBody>
                    <a:bodyPr/>
                    <a:lstStyle/>
                    <a:p>
                      <a:pPr algn="l">
                        <a:lnSpc>
                          <a:spcPts val="2024"/>
                        </a:lnSpc>
                        <a:defRPr/>
                      </a:pPr>
                      <a:endParaRPr lang="en-US" sz="1100"/>
                    </a:p>
                    <a:p>
                      <a:pPr algn="l">
                        <a:lnSpc>
                          <a:spcPts val="2024"/>
                        </a:lnSpc>
                      </a:pPr>
                      <a:r>
                        <a:rPr lang="en-US" sz="1686" b="1">
                          <a:solidFill>
                            <a:srgbClr val="000000"/>
                          </a:solidFill>
                          <a:latin typeface="Arimo Bold"/>
                          <a:ea typeface="Arimo Bold"/>
                          <a:cs typeface="Arimo Bold"/>
                          <a:sym typeface="Arimo Bold"/>
                        </a:rPr>
                        <a:t>Richiesta </a:t>
                      </a:r>
                      <a:r>
                        <a:rPr lang="en-US" sz="1686">
                          <a:solidFill>
                            <a:srgbClr val="000000"/>
                          </a:solidFill>
                          <a:latin typeface="Arimo"/>
                          <a:ea typeface="Arimo"/>
                          <a:cs typeface="Arimo"/>
                          <a:sym typeface="Arimo"/>
                        </a:rPr>
                        <a:t>preliminare di fornitura.Individuazione fabbisogni dell’Amministrazione</a:t>
                      </a:r>
                    </a:p>
                    <a:p>
                      <a:pPr algn="l">
                        <a:lnSpc>
                          <a:spcPts val="2024"/>
                        </a:lnSpc>
                      </a:pPr>
                      <a:endParaRPr lang="en-US" sz="1686">
                        <a:solidFill>
                          <a:srgbClr val="000000"/>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tc>
                  <a:txBody>
                    <a:bodyPr/>
                    <a:lstStyle/>
                    <a:p>
                      <a:pPr algn="l">
                        <a:lnSpc>
                          <a:spcPts val="2024"/>
                        </a:lnSpc>
                        <a:defRPr/>
                      </a:pPr>
                      <a:endParaRPr lang="en-US" sz="1100"/>
                    </a:p>
                    <a:p>
                      <a:pPr marL="0" lvl="0" indent="0" algn="l">
                        <a:lnSpc>
                          <a:spcPts val="2024"/>
                        </a:lnSpc>
                        <a:spcBef>
                          <a:spcPct val="0"/>
                        </a:spcBef>
                      </a:pPr>
                      <a:r>
                        <a:rPr lang="en-US" sz="1686" b="1">
                          <a:solidFill>
                            <a:srgbClr val="000000"/>
                          </a:solidFill>
                          <a:latin typeface="Arimo Bold"/>
                          <a:ea typeface="Arimo Bold"/>
                          <a:cs typeface="Arimo Bold"/>
                          <a:sym typeface="Arimo Bold"/>
                        </a:rPr>
                        <a:t>Tras</a:t>
                      </a:r>
                      <a:r>
                        <a:rPr lang="en-US" sz="1686" b="1" u="none" strike="noStrike">
                          <a:solidFill>
                            <a:srgbClr val="000000"/>
                          </a:solidFill>
                          <a:latin typeface="Arimo Bold"/>
                          <a:ea typeface="Arimo Bold"/>
                          <a:cs typeface="Arimo Bold"/>
                          <a:sym typeface="Arimo Bold"/>
                        </a:rPr>
                        <a:t>missione</a:t>
                      </a:r>
                      <a:r>
                        <a:rPr lang="en-US" sz="1686" u="none" strike="noStrike">
                          <a:solidFill>
                            <a:srgbClr val="000000"/>
                          </a:solidFill>
                          <a:latin typeface="Arimo"/>
                          <a:ea typeface="Arimo"/>
                          <a:cs typeface="Arimo"/>
                          <a:sym typeface="Arimo"/>
                        </a:rPr>
                        <a:t> del piano dettagliato a seguito della Richiesta Preliminare (RPF)</a:t>
                      </a:r>
                    </a:p>
                    <a:p>
                      <a:pPr marL="0" lvl="0" indent="0" algn="l">
                        <a:lnSpc>
                          <a:spcPts val="2024"/>
                        </a:lnSpc>
                        <a:spcBef>
                          <a:spcPct val="0"/>
                        </a:spcBef>
                      </a:pPr>
                      <a:endParaRPr lang="en-US" sz="1686" u="none" strike="noStrike">
                        <a:solidFill>
                          <a:srgbClr val="000000"/>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tc>
                  <a:txBody>
                    <a:bodyPr/>
                    <a:lstStyle/>
                    <a:p>
                      <a:pPr algn="l">
                        <a:lnSpc>
                          <a:spcPts val="2024"/>
                        </a:lnSpc>
                        <a:defRPr/>
                      </a:pPr>
                      <a:endParaRPr lang="en-US" sz="1100"/>
                    </a:p>
                    <a:p>
                      <a:pPr marL="0" lvl="0" indent="0" algn="l">
                        <a:lnSpc>
                          <a:spcPts val="2024"/>
                        </a:lnSpc>
                        <a:spcBef>
                          <a:spcPct val="0"/>
                        </a:spcBef>
                      </a:pPr>
                      <a:r>
                        <a:rPr lang="en-US" sz="1686" b="1">
                          <a:solidFill>
                            <a:srgbClr val="000000"/>
                          </a:solidFill>
                          <a:latin typeface="Arimo Bold"/>
                          <a:ea typeface="Arimo Bold"/>
                          <a:cs typeface="Arimo Bold"/>
                          <a:sym typeface="Arimo Bold"/>
                        </a:rPr>
                        <a:t>Termi</a:t>
                      </a:r>
                      <a:r>
                        <a:rPr lang="en-US" sz="1686" b="1" u="none" strike="noStrike">
                          <a:solidFill>
                            <a:srgbClr val="000000"/>
                          </a:solidFill>
                          <a:latin typeface="Arimo Bold"/>
                          <a:ea typeface="Arimo Bold"/>
                          <a:cs typeface="Arimo Bold"/>
                          <a:sym typeface="Arimo Bold"/>
                        </a:rPr>
                        <a:t>ne</a:t>
                      </a:r>
                      <a:r>
                        <a:rPr lang="en-US" sz="1686" u="none" strike="noStrike">
                          <a:solidFill>
                            <a:srgbClr val="000000"/>
                          </a:solidFill>
                          <a:latin typeface="Arimo"/>
                          <a:ea typeface="Arimo"/>
                          <a:cs typeface="Arimo"/>
                          <a:sym typeface="Arimo"/>
                        </a:rPr>
                        <a:t> massimo per la formalizzazione dell'Ordinativo di Fornitura</a:t>
                      </a:r>
                    </a:p>
                    <a:p>
                      <a:pPr marL="0" lvl="0" indent="0" algn="l">
                        <a:lnSpc>
                          <a:spcPts val="2024"/>
                        </a:lnSpc>
                        <a:spcBef>
                          <a:spcPct val="0"/>
                        </a:spcBef>
                      </a:pPr>
                      <a:endParaRPr lang="en-US" sz="1686" u="none" strike="noStrike">
                        <a:solidFill>
                          <a:srgbClr val="000000"/>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tc>
                  <a:txBody>
                    <a:bodyPr/>
                    <a:lstStyle/>
                    <a:p>
                      <a:pPr algn="l">
                        <a:lnSpc>
                          <a:spcPts val="2024"/>
                        </a:lnSpc>
                        <a:defRPr/>
                      </a:pPr>
                      <a:endParaRPr lang="en-US" sz="1100"/>
                    </a:p>
                    <a:p>
                      <a:pPr algn="l">
                        <a:lnSpc>
                          <a:spcPts val="2024"/>
                        </a:lnSpc>
                      </a:pPr>
                      <a:r>
                        <a:rPr lang="en-US" sz="1686" b="1">
                          <a:solidFill>
                            <a:srgbClr val="000000"/>
                          </a:solidFill>
                          <a:latin typeface="Arimo Bold"/>
                          <a:ea typeface="Arimo Bold"/>
                          <a:cs typeface="Arimo Bold"/>
                          <a:sym typeface="Arimo Bold"/>
                        </a:rPr>
                        <a:t>Esecuzione</a:t>
                      </a:r>
                      <a:r>
                        <a:rPr lang="en-US" sz="1686">
                          <a:solidFill>
                            <a:srgbClr val="000000"/>
                          </a:solidFill>
                          <a:latin typeface="Arimo"/>
                          <a:ea typeface="Arimo"/>
                          <a:cs typeface="Arimo"/>
                          <a:sym typeface="Arimo"/>
                        </a:rPr>
                        <a:t> completa di trasporto, montaggio e collaudo finale degli arredi</a:t>
                      </a:r>
                    </a:p>
                    <a:p>
                      <a:pPr algn="l">
                        <a:lnSpc>
                          <a:spcPts val="2024"/>
                        </a:lnSpc>
                        <a:spcBef>
                          <a:spcPct val="0"/>
                        </a:spcBef>
                      </a:pPr>
                      <a:endParaRPr lang="en-US" sz="1686">
                        <a:solidFill>
                          <a:srgbClr val="000000"/>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863"/>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87293" y="1202644"/>
            <a:ext cx="8412480" cy="183832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Lotto 1 - Arredi Scolastici per la Didattica </a:t>
            </a:r>
          </a:p>
          <a:p>
            <a:pPr algn="ctr">
              <a:lnSpc>
                <a:spcPts val="2559"/>
              </a:lnSpc>
            </a:pPr>
            <a:r>
              <a:rPr lang="en-US" sz="2133">
                <a:solidFill>
                  <a:srgbClr val="000000"/>
                </a:solidFill>
                <a:latin typeface="Arimo"/>
                <a:ea typeface="Arimo"/>
                <a:cs typeface="Arimo"/>
                <a:sym typeface="Arimo"/>
              </a:rPr>
              <a:t>Soluzioni modulari e dinamiche per ambienti di apprendimento </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769748" y="2877667"/>
          <a:ext cx="8252332" cy="845016"/>
        </p:xfrm>
        <a:graphic>
          <a:graphicData uri="http://schemas.openxmlformats.org/drawingml/2006/table">
            <a:tbl>
              <a:tblPr/>
              <a:tblGrid>
                <a:gridCol w="8252332">
                  <a:extLst>
                    <a:ext uri="{9D8B030D-6E8A-4147-A177-3AD203B41FA5}">
                      <a16:colId xmlns:a16="http://schemas.microsoft.com/office/drawing/2014/main" val="20000"/>
                    </a:ext>
                  </a:extLst>
                </a:gridCol>
              </a:tblGrid>
              <a:tr h="378577">
                <a:tc>
                  <a:txBody>
                    <a:bodyPr/>
                    <a:lstStyle/>
                    <a:p>
                      <a:pPr algn="l">
                        <a:lnSpc>
                          <a:spcPts val="1887"/>
                        </a:lnSpc>
                        <a:defRPr/>
                      </a:pPr>
                      <a:r>
                        <a:rPr lang="en-US" sz="1573" b="1">
                          <a:solidFill>
                            <a:srgbClr val="FFFFFF"/>
                          </a:solidFill>
                          <a:latin typeface="Arimo Bold"/>
                          <a:ea typeface="Arimo Bold"/>
                          <a:cs typeface="Arimo Bold"/>
                          <a:sym typeface="Arimo Bold"/>
                        </a:rPr>
                        <a:t>Banchi Componibili</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466439">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Forme geometriche aggregabili per configurazioni rapide individuali o di gruppo.</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aphicFrame>
        <p:nvGraphicFramePr>
          <p:cNvPr id="7" name="Table 7"/>
          <p:cNvGraphicFramePr>
            <a:graphicFrameLocks noGrp="1"/>
          </p:cNvGraphicFramePr>
          <p:nvPr/>
        </p:nvGraphicFramePr>
        <p:xfrm>
          <a:off x="772129" y="4043283"/>
          <a:ext cx="8252332" cy="845016"/>
        </p:xfrm>
        <a:graphic>
          <a:graphicData uri="http://schemas.openxmlformats.org/drawingml/2006/table">
            <a:tbl>
              <a:tblPr/>
              <a:tblGrid>
                <a:gridCol w="8252332">
                  <a:extLst>
                    <a:ext uri="{9D8B030D-6E8A-4147-A177-3AD203B41FA5}">
                      <a16:colId xmlns:a16="http://schemas.microsoft.com/office/drawing/2014/main" val="20000"/>
                    </a:ext>
                  </a:extLst>
                </a:gridCol>
              </a:tblGrid>
              <a:tr h="378577">
                <a:tc>
                  <a:txBody>
                    <a:bodyPr/>
                    <a:lstStyle/>
                    <a:p>
                      <a:pPr algn="l">
                        <a:lnSpc>
                          <a:spcPts val="1887"/>
                        </a:lnSpc>
                        <a:defRPr/>
                      </a:pPr>
                      <a:r>
                        <a:rPr lang="en-US" sz="1573" b="1">
                          <a:solidFill>
                            <a:srgbClr val="FFFFFF"/>
                          </a:solidFill>
                          <a:latin typeface="Arimo Bold"/>
                          <a:ea typeface="Arimo Bold"/>
                          <a:cs typeface="Arimo Bold"/>
                          <a:sym typeface="Arimo Bold"/>
                        </a:rPr>
                        <a:t>Cattedre Multimediali</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466439">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Postazioni docenti cablate con alloggi per PC e gestione cavi integrata.</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aphicFrame>
        <p:nvGraphicFramePr>
          <p:cNvPr id="8" name="Table 8"/>
          <p:cNvGraphicFramePr>
            <a:graphicFrameLocks noGrp="1"/>
          </p:cNvGraphicFramePr>
          <p:nvPr/>
        </p:nvGraphicFramePr>
        <p:xfrm>
          <a:off x="767366" y="5206326"/>
          <a:ext cx="8252332" cy="845016"/>
        </p:xfrm>
        <a:graphic>
          <a:graphicData uri="http://schemas.openxmlformats.org/drawingml/2006/table">
            <a:tbl>
              <a:tblPr/>
              <a:tblGrid>
                <a:gridCol w="8252332">
                  <a:extLst>
                    <a:ext uri="{9D8B030D-6E8A-4147-A177-3AD203B41FA5}">
                      <a16:colId xmlns:a16="http://schemas.microsoft.com/office/drawing/2014/main" val="20000"/>
                    </a:ext>
                  </a:extLst>
                </a:gridCol>
              </a:tblGrid>
              <a:tr h="378577">
                <a:tc>
                  <a:txBody>
                    <a:bodyPr/>
                    <a:lstStyle/>
                    <a:p>
                      <a:pPr algn="l">
                        <a:lnSpc>
                          <a:spcPts val="1887"/>
                        </a:lnSpc>
                        <a:defRPr/>
                      </a:pPr>
                      <a:r>
                        <a:rPr lang="en-US" sz="1573" b="1">
                          <a:solidFill>
                            <a:srgbClr val="FFFFFF"/>
                          </a:solidFill>
                          <a:latin typeface="Arimo Bold"/>
                          <a:ea typeface="Arimo Bold"/>
                          <a:cs typeface="Arimo Bold"/>
                          <a:sym typeface="Arimo Bold"/>
                        </a:rPr>
                        <a:t>Soft-Seating e Agorà</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466439">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Moduli imbottiti, sedute informali e gradinate per spazi di condivisione.</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pSp>
        <p:nvGrpSpPr>
          <p:cNvPr id="9" name="Group 9"/>
          <p:cNvGrpSpPr/>
          <p:nvPr/>
        </p:nvGrpSpPr>
        <p:grpSpPr>
          <a:xfrm>
            <a:off x="315235" y="6498539"/>
            <a:ext cx="9204406" cy="1149033"/>
            <a:chOff x="0" y="0"/>
            <a:chExt cx="12272542" cy="1532043"/>
          </a:xfrm>
        </p:grpSpPr>
        <p:sp>
          <p:nvSpPr>
            <p:cNvPr id="10" name="Freeform 10"/>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11" name="TextBox 11"/>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863"/>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87293" y="1202644"/>
            <a:ext cx="8412480" cy="1581150"/>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Macroaree Merceologiche - Lotto 1</a:t>
            </a:r>
          </a:p>
          <a:p>
            <a:pPr algn="ctr">
              <a:lnSpc>
                <a:spcPts val="2559"/>
              </a:lnSpc>
            </a:pPr>
            <a:r>
              <a:rPr lang="en-US" sz="2133">
                <a:solidFill>
                  <a:srgbClr val="000000"/>
                </a:solidFill>
                <a:latin typeface="Arimo"/>
                <a:ea typeface="Arimo"/>
                <a:cs typeface="Arimo"/>
                <a:sym typeface="Arimo"/>
              </a:rPr>
              <a:t>Classificazione codici articoli soggetti a sconto unico di gara </a:t>
            </a:r>
          </a:p>
          <a:p>
            <a:pPr algn="ctr">
              <a:lnSpc>
                <a:spcPts val="2559"/>
              </a:lnSpc>
            </a:pPr>
            <a:r>
              <a:rPr lang="en-US" sz="2133">
                <a:solidFill>
                  <a:srgbClr val="000000"/>
                </a:solidFill>
                <a:latin typeface="Arimo"/>
                <a:ea typeface="Arimo"/>
                <a:cs typeface="Arimo"/>
                <a:sym typeface="Arimo"/>
              </a:rPr>
              <a:t>(Codici 10 - 26)</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551858" y="3144889"/>
          <a:ext cx="4284304" cy="2420929"/>
        </p:xfrm>
        <a:graphic>
          <a:graphicData uri="http://schemas.openxmlformats.org/drawingml/2006/table">
            <a:tbl>
              <a:tblPr/>
              <a:tblGrid>
                <a:gridCol w="4284304">
                  <a:extLst>
                    <a:ext uri="{9D8B030D-6E8A-4147-A177-3AD203B41FA5}">
                      <a16:colId xmlns:a16="http://schemas.microsoft.com/office/drawing/2014/main" val="20000"/>
                    </a:ext>
                  </a:extLst>
                </a:gridCol>
              </a:tblGrid>
              <a:tr h="2420929">
                <a:tc>
                  <a:txBody>
                    <a:bodyPr/>
                    <a:lstStyle/>
                    <a:p>
                      <a:pPr algn="l">
                        <a:lnSpc>
                          <a:spcPts val="1647"/>
                        </a:lnSpc>
                        <a:defRPr/>
                      </a:pPr>
                      <a:r>
                        <a:rPr lang="en-US" sz="1373">
                          <a:solidFill>
                            <a:srgbClr val="FFFFFF"/>
                          </a:solidFill>
                          <a:latin typeface="Arimo"/>
                          <a:ea typeface="Arimo"/>
                          <a:cs typeface="Arimo"/>
                          <a:sym typeface="Arimo"/>
                        </a:rPr>
                        <a:t>(Codice 10) BANCHI PER AULE FRONTALI  </a:t>
                      </a:r>
                      <a:endParaRPr lang="en-US" sz="1100"/>
                    </a:p>
                    <a:p>
                      <a:pPr algn="l">
                        <a:lnSpc>
                          <a:spcPts val="1647"/>
                        </a:lnSpc>
                      </a:pPr>
                      <a:r>
                        <a:rPr lang="en-US" sz="1373">
                          <a:solidFill>
                            <a:srgbClr val="FFFFFF"/>
                          </a:solidFill>
                          <a:latin typeface="Arimo"/>
                          <a:ea typeface="Arimo"/>
                          <a:cs typeface="Arimo"/>
                          <a:sym typeface="Arimo"/>
                        </a:rPr>
                        <a:t>(Codice 11) TAVOLI PER AULE NON FRONTALI</a:t>
                      </a:r>
                    </a:p>
                    <a:p>
                      <a:pPr algn="l">
                        <a:lnSpc>
                          <a:spcPts val="1647"/>
                        </a:lnSpc>
                      </a:pPr>
                      <a:r>
                        <a:rPr lang="en-US" sz="1373">
                          <a:solidFill>
                            <a:srgbClr val="FFFFFF"/>
                          </a:solidFill>
                          <a:latin typeface="Arimo"/>
                          <a:ea typeface="Arimo"/>
                          <a:cs typeface="Arimo"/>
                          <a:sym typeface="Arimo"/>
                        </a:rPr>
                        <a:t>(Codice 12) TAVOLI  </a:t>
                      </a:r>
                    </a:p>
                    <a:p>
                      <a:pPr algn="l">
                        <a:lnSpc>
                          <a:spcPts val="1647"/>
                        </a:lnSpc>
                      </a:pPr>
                      <a:r>
                        <a:rPr lang="en-US" sz="1373">
                          <a:solidFill>
                            <a:srgbClr val="FFFFFF"/>
                          </a:solidFill>
                          <a:latin typeface="Arimo"/>
                          <a:ea typeface="Arimo"/>
                          <a:cs typeface="Arimo"/>
                          <a:sym typeface="Arimo"/>
                        </a:rPr>
                        <a:t>(Codice 12 - II sez.) TAVOLO MENSA  </a:t>
                      </a:r>
                    </a:p>
                    <a:p>
                      <a:pPr algn="l">
                        <a:lnSpc>
                          <a:spcPts val="1647"/>
                        </a:lnSpc>
                      </a:pPr>
                      <a:r>
                        <a:rPr lang="en-US" sz="1373">
                          <a:solidFill>
                            <a:srgbClr val="FFFFFF"/>
                          </a:solidFill>
                          <a:latin typeface="Arimo"/>
                          <a:ea typeface="Arimo"/>
                          <a:cs typeface="Arimo"/>
                          <a:sym typeface="Arimo"/>
                        </a:rPr>
                        <a:t>(Codice 13) CATTEDRE PER INSEGNANTI  </a:t>
                      </a:r>
                    </a:p>
                    <a:p>
                      <a:pPr algn="l">
                        <a:lnSpc>
                          <a:spcPts val="1647"/>
                        </a:lnSpc>
                      </a:pPr>
                      <a:r>
                        <a:rPr lang="en-US" sz="1373">
                          <a:solidFill>
                            <a:srgbClr val="FFFFFF"/>
                          </a:solidFill>
                          <a:latin typeface="Arimo"/>
                          <a:ea typeface="Arimo"/>
                          <a:cs typeface="Arimo"/>
                          <a:sym typeface="Arimo"/>
                        </a:rPr>
                        <a:t>(Codice 14) TAVOLI PER INFORMATICA  </a:t>
                      </a:r>
                    </a:p>
                    <a:p>
                      <a:pPr algn="l">
                        <a:lnSpc>
                          <a:spcPts val="1647"/>
                        </a:lnSpc>
                      </a:pPr>
                      <a:r>
                        <a:rPr lang="en-US" sz="1373">
                          <a:solidFill>
                            <a:srgbClr val="FFFFFF"/>
                          </a:solidFill>
                          <a:latin typeface="Arimo"/>
                          <a:ea typeface="Arimo"/>
                          <a:cs typeface="Arimo"/>
                          <a:sym typeface="Arimo"/>
                        </a:rPr>
                        <a:t>(Codice 15) SEDUTE PER ALLIEVI E INSEGNANTI  </a:t>
                      </a:r>
                    </a:p>
                    <a:p>
                      <a:pPr algn="l">
                        <a:lnSpc>
                          <a:spcPts val="1647"/>
                        </a:lnSpc>
                      </a:pPr>
                      <a:r>
                        <a:rPr lang="en-US" sz="1373">
                          <a:solidFill>
                            <a:srgbClr val="FFFFFF"/>
                          </a:solidFill>
                          <a:latin typeface="Arimo"/>
                          <a:ea typeface="Arimo"/>
                          <a:cs typeface="Arimo"/>
                          <a:sym typeface="Arimo"/>
                        </a:rPr>
                        <a:t>(Codice 16) SEDIE E POLTRONE VARIE </a:t>
                      </a:r>
                    </a:p>
                    <a:p>
                      <a:pPr algn="l">
                        <a:lnSpc>
                          <a:spcPts val="1647"/>
                        </a:lnSpc>
                      </a:pPr>
                      <a:r>
                        <a:rPr lang="en-US" sz="1373">
                          <a:solidFill>
                            <a:srgbClr val="FFFFFF"/>
                          </a:solidFill>
                          <a:latin typeface="Arimo"/>
                          <a:ea typeface="Arimo"/>
                          <a:cs typeface="Arimo"/>
                          <a:sym typeface="Arimo"/>
                        </a:rPr>
                        <a:t>(Codice 17) PANCA PER SPOGLIATOI PALESTRE</a:t>
                      </a:r>
                    </a:p>
                    <a:p>
                      <a:pPr algn="l">
                        <a:lnSpc>
                          <a:spcPts val="1647"/>
                        </a:lnSpc>
                      </a:pPr>
                      <a:endParaRPr lang="en-US" sz="1373">
                        <a:solidFill>
                          <a:srgbClr val="FFFFFF"/>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aphicFrame>
        <p:nvGraphicFramePr>
          <p:cNvPr id="6" name="Table 6"/>
          <p:cNvGraphicFramePr>
            <a:graphicFrameLocks noGrp="1"/>
          </p:cNvGraphicFramePr>
          <p:nvPr/>
        </p:nvGraphicFramePr>
        <p:xfrm>
          <a:off x="5015824" y="3144889"/>
          <a:ext cx="4289066" cy="2425691"/>
        </p:xfrm>
        <a:graphic>
          <a:graphicData uri="http://schemas.openxmlformats.org/drawingml/2006/table">
            <a:tbl>
              <a:tblPr/>
              <a:tblGrid>
                <a:gridCol w="4289066">
                  <a:extLst>
                    <a:ext uri="{9D8B030D-6E8A-4147-A177-3AD203B41FA5}">
                      <a16:colId xmlns:a16="http://schemas.microsoft.com/office/drawing/2014/main" val="20000"/>
                    </a:ext>
                  </a:extLst>
                </a:gridCol>
              </a:tblGrid>
              <a:tr h="2425691">
                <a:tc>
                  <a:txBody>
                    <a:bodyPr/>
                    <a:lstStyle/>
                    <a:p>
                      <a:pPr algn="l">
                        <a:lnSpc>
                          <a:spcPts val="1647"/>
                        </a:lnSpc>
                        <a:defRPr/>
                      </a:pPr>
                      <a:r>
                        <a:rPr lang="en-US" sz="1373">
                          <a:solidFill>
                            <a:srgbClr val="FFFFFF"/>
                          </a:solidFill>
                          <a:latin typeface="Arimo"/>
                          <a:ea typeface="Arimo"/>
                          <a:cs typeface="Arimo"/>
                          <a:sym typeface="Arimo"/>
                        </a:rPr>
                        <a:t>(Codice 18) PEDANA PER AGORÀ  </a:t>
                      </a:r>
                      <a:endParaRPr lang="en-US" sz="1100"/>
                    </a:p>
                    <a:p>
                      <a:pPr algn="l">
                        <a:lnSpc>
                          <a:spcPts val="1647"/>
                        </a:lnSpc>
                      </a:pPr>
                      <a:r>
                        <a:rPr lang="en-US" sz="1373">
                          <a:solidFill>
                            <a:srgbClr val="FFFFFF"/>
                          </a:solidFill>
                          <a:latin typeface="Arimo"/>
                          <a:ea typeface="Arimo"/>
                          <a:cs typeface="Arimo"/>
                          <a:sym typeface="Arimo"/>
                        </a:rPr>
                        <a:t>(Codice 19) ARREDO MORBIDO  </a:t>
                      </a:r>
                    </a:p>
                    <a:p>
                      <a:pPr algn="l">
                        <a:lnSpc>
                          <a:spcPts val="1647"/>
                        </a:lnSpc>
                      </a:pPr>
                      <a:r>
                        <a:rPr lang="en-US" sz="1373">
                          <a:solidFill>
                            <a:srgbClr val="FFFFFF"/>
                          </a:solidFill>
                          <a:latin typeface="Arimo"/>
                          <a:ea typeface="Arimo"/>
                          <a:cs typeface="Arimo"/>
                          <a:sym typeface="Arimo"/>
                        </a:rPr>
                        <a:t>(Codice 20) ARMADI PER AULE  </a:t>
                      </a:r>
                    </a:p>
                    <a:p>
                      <a:pPr algn="l">
                        <a:lnSpc>
                          <a:spcPts val="1647"/>
                        </a:lnSpc>
                      </a:pPr>
                      <a:r>
                        <a:rPr lang="en-US" sz="1373">
                          <a:solidFill>
                            <a:srgbClr val="FFFFFF"/>
                          </a:solidFill>
                          <a:latin typeface="Arimo"/>
                          <a:ea typeface="Arimo"/>
                          <a:cs typeface="Arimo"/>
                          <a:sym typeface="Arimo"/>
                        </a:rPr>
                        <a:t>(Codice 21) LAVAGNE </a:t>
                      </a:r>
                    </a:p>
                    <a:p>
                      <a:pPr algn="l">
                        <a:lnSpc>
                          <a:spcPts val="1647"/>
                        </a:lnSpc>
                      </a:pPr>
                      <a:r>
                        <a:rPr lang="en-US" sz="1373">
                          <a:solidFill>
                            <a:srgbClr val="FFFFFF"/>
                          </a:solidFill>
                          <a:latin typeface="Arimo"/>
                          <a:ea typeface="Arimo"/>
                          <a:cs typeface="Arimo"/>
                          <a:sym typeface="Arimo"/>
                        </a:rPr>
                        <a:t>(Codice 22) APPENDIABITI A PARETE </a:t>
                      </a:r>
                    </a:p>
                    <a:p>
                      <a:pPr algn="l">
                        <a:lnSpc>
                          <a:spcPts val="1647"/>
                        </a:lnSpc>
                      </a:pPr>
                      <a:r>
                        <a:rPr lang="en-US" sz="1373">
                          <a:solidFill>
                            <a:srgbClr val="FFFFFF"/>
                          </a:solidFill>
                          <a:latin typeface="Arimo"/>
                          <a:ea typeface="Arimo"/>
                          <a:cs typeface="Arimo"/>
                          <a:sym typeface="Arimo"/>
                        </a:rPr>
                        <a:t>(Codice 23) TAVOLI DA DISEGNO  </a:t>
                      </a:r>
                    </a:p>
                    <a:p>
                      <a:pPr algn="l">
                        <a:lnSpc>
                          <a:spcPts val="1647"/>
                        </a:lnSpc>
                      </a:pPr>
                      <a:r>
                        <a:rPr lang="en-US" sz="1373">
                          <a:solidFill>
                            <a:srgbClr val="FFFFFF"/>
                          </a:solidFill>
                          <a:latin typeface="Arimo"/>
                          <a:ea typeface="Arimo"/>
                          <a:cs typeface="Arimo"/>
                          <a:sym typeface="Arimo"/>
                        </a:rPr>
                        <a:t>(Codice 24) TAVOLI LUMINOSI </a:t>
                      </a:r>
                    </a:p>
                    <a:p>
                      <a:pPr algn="l">
                        <a:lnSpc>
                          <a:spcPts val="1647"/>
                        </a:lnSpc>
                      </a:pPr>
                      <a:r>
                        <a:rPr lang="en-US" sz="1373">
                          <a:solidFill>
                            <a:srgbClr val="FFFFFF"/>
                          </a:solidFill>
                          <a:latin typeface="Arimo"/>
                          <a:ea typeface="Arimo"/>
                          <a:cs typeface="Arimo"/>
                          <a:sym typeface="Arimo"/>
                        </a:rPr>
                        <a:t>(Codice 25) SGABELLI IN FAGGIO ELEVABILE  </a:t>
                      </a:r>
                    </a:p>
                    <a:p>
                      <a:pPr algn="l">
                        <a:lnSpc>
                          <a:spcPts val="1647"/>
                        </a:lnSpc>
                      </a:pPr>
                      <a:r>
                        <a:rPr lang="en-US" sz="1373">
                          <a:solidFill>
                            <a:srgbClr val="FFFFFF"/>
                          </a:solidFill>
                          <a:latin typeface="Arimo"/>
                          <a:ea typeface="Arimo"/>
                          <a:cs typeface="Arimo"/>
                          <a:sym typeface="Arimo"/>
                        </a:rPr>
                        <a:t>(Codice 26) ARREDO METALLICO </a:t>
                      </a:r>
                    </a:p>
                    <a:p>
                      <a:pPr algn="l">
                        <a:lnSpc>
                          <a:spcPts val="1647"/>
                        </a:lnSpc>
                      </a:pPr>
                      <a:endParaRPr lang="en-US" sz="1373">
                        <a:solidFill>
                          <a:srgbClr val="FFFFFF"/>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pSp>
        <p:nvGrpSpPr>
          <p:cNvPr id="7" name="Group 7"/>
          <p:cNvGrpSpPr/>
          <p:nvPr/>
        </p:nvGrpSpPr>
        <p:grpSpPr>
          <a:xfrm>
            <a:off x="315235" y="6498539"/>
            <a:ext cx="9204406" cy="1149033"/>
            <a:chOff x="0" y="0"/>
            <a:chExt cx="12272542" cy="1532043"/>
          </a:xfrm>
        </p:grpSpPr>
        <p:sp>
          <p:nvSpPr>
            <p:cNvPr id="8" name="Freeform 8"/>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9" name="TextBox 9"/>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09600" y="1219508"/>
            <a:ext cx="8412480" cy="183832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Acquisto da Catalogo Integrativo - Lotto 1</a:t>
            </a:r>
          </a:p>
          <a:p>
            <a:pPr algn="ctr">
              <a:lnSpc>
                <a:spcPts val="2559"/>
              </a:lnSpc>
            </a:pPr>
            <a:r>
              <a:rPr lang="en-US" sz="2133">
                <a:solidFill>
                  <a:srgbClr val="000000"/>
                </a:solidFill>
                <a:latin typeface="Arimo"/>
                <a:ea typeface="Arimo"/>
                <a:cs typeface="Arimo"/>
                <a:sym typeface="Arimo"/>
              </a:rPr>
              <a:t>Flessibilità di acquisto per ricambi e accessori complementari</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498503" y="4639232"/>
          <a:ext cx="8837870" cy="1763504"/>
        </p:xfrm>
        <a:graphic>
          <a:graphicData uri="http://schemas.openxmlformats.org/drawingml/2006/table">
            <a:tbl>
              <a:tblPr/>
              <a:tblGrid>
                <a:gridCol w="8837870">
                  <a:extLst>
                    <a:ext uri="{9D8B030D-6E8A-4147-A177-3AD203B41FA5}">
                      <a16:colId xmlns:a16="http://schemas.microsoft.com/office/drawing/2014/main" val="20000"/>
                    </a:ext>
                  </a:extLst>
                </a:gridCol>
              </a:tblGrid>
              <a:tr h="1738312">
                <a:tc>
                  <a:txBody>
                    <a:bodyPr/>
                    <a:lstStyle/>
                    <a:p>
                      <a:pPr marL="0" lvl="0" indent="0" algn="l">
                        <a:lnSpc>
                          <a:spcPts val="1064"/>
                        </a:lnSpc>
                        <a:spcBef>
                          <a:spcPct val="0"/>
                        </a:spcBef>
                        <a:defRPr/>
                      </a:pPr>
                      <a:r>
                        <a:rPr lang="en-US" sz="886" b="1">
                          <a:solidFill>
                            <a:srgbClr val="000000"/>
                          </a:solidFill>
                          <a:latin typeface="Arimo Bold"/>
                          <a:ea typeface="Arimo Bold"/>
                          <a:cs typeface="Arimo Bold"/>
                          <a:sym typeface="Arimo Bold"/>
                        </a:rPr>
                        <a:t>Con</a:t>
                      </a:r>
                      <a:r>
                        <a:rPr lang="en-US" sz="886" b="1" u="none" strike="noStrike">
                          <a:solidFill>
                            <a:srgbClr val="000000"/>
                          </a:solidFill>
                          <a:latin typeface="Arimo Bold"/>
                          <a:ea typeface="Arimo Bold"/>
                          <a:cs typeface="Arimo Bold"/>
                          <a:sym typeface="Arimo Bold"/>
                        </a:rPr>
                        <a:t>dizioni Operative</a:t>
                      </a:r>
                      <a:endParaRPr lang="en-US" sz="1100"/>
                    </a:p>
                    <a:p>
                      <a:pPr marL="0" lvl="0" indent="0" algn="l">
                        <a:lnSpc>
                          <a:spcPts val="1064"/>
                        </a:lnSpc>
                        <a:spcBef>
                          <a:spcPct val="0"/>
                        </a:spcBef>
                      </a:pPr>
                      <a:r>
                        <a:rPr lang="en-US" sz="886" u="none" strike="noStrike">
                          <a:solidFill>
                            <a:srgbClr val="000000"/>
                          </a:solidFill>
                          <a:latin typeface="Arimo"/>
                          <a:ea typeface="Arimo"/>
                          <a:cs typeface="Arimo"/>
                          <a:sym typeface="Arimo"/>
                        </a:rPr>
                        <a:t>L’operatoreeconomico ha presenta in gara un catalogo prodotti e accessori relativo a parti complementari e/o parti di ricambio ad es. tappi, mensole, maniglie, pomoli, etc.., funzionali agli articoli offerti.</a:t>
                      </a:r>
                    </a:p>
                    <a:p>
                      <a:pPr marL="0" lvl="0" indent="0" algn="l">
                        <a:lnSpc>
                          <a:spcPts val="1064"/>
                        </a:lnSpc>
                        <a:spcBef>
                          <a:spcPct val="0"/>
                        </a:spcBef>
                      </a:pPr>
                      <a:endParaRPr lang="en-US" sz="886" u="none" strike="noStrike">
                        <a:solidFill>
                          <a:srgbClr val="000000"/>
                        </a:solidFill>
                        <a:latin typeface="Arimo"/>
                        <a:ea typeface="Arimo"/>
                        <a:cs typeface="Arimo"/>
                        <a:sym typeface="Arimo"/>
                      </a:endParaRPr>
                    </a:p>
                    <a:p>
                      <a:pPr marL="0" lvl="0" indent="0" algn="l">
                        <a:lnSpc>
                          <a:spcPts val="1064"/>
                        </a:lnSpc>
                        <a:spcBef>
                          <a:spcPct val="0"/>
                        </a:spcBef>
                      </a:pPr>
                      <a:r>
                        <a:rPr lang="en-US" sz="886" u="none" strike="noStrike">
                          <a:solidFill>
                            <a:srgbClr val="000000"/>
                          </a:solidFill>
                          <a:latin typeface="Arimo"/>
                          <a:ea typeface="Arimo"/>
                          <a:cs typeface="Arimo"/>
                          <a:sym typeface="Arimo"/>
                        </a:rPr>
                        <a:t>Il catalogo allegato verrà utilizzato dalle Amministrazioni contraenti per l’acquisto di eventuali prodotti analoghi, nel limite del 30% del valore degli ordinativi di fornitura emessi</a:t>
                      </a:r>
                    </a:p>
                    <a:p>
                      <a:pPr marL="0" lvl="0" indent="0" algn="l">
                        <a:lnSpc>
                          <a:spcPts val="1064"/>
                        </a:lnSpc>
                        <a:spcBef>
                          <a:spcPct val="0"/>
                        </a:spcBef>
                      </a:pPr>
                      <a:endParaRPr lang="en-US" sz="886" u="none" strike="noStrike">
                        <a:solidFill>
                          <a:srgbClr val="000000"/>
                        </a:solidFill>
                        <a:latin typeface="Arimo"/>
                        <a:ea typeface="Arimo"/>
                        <a:cs typeface="Arimo"/>
                        <a:sym typeface="Arimo"/>
                      </a:endParaRPr>
                    </a:p>
                    <a:p>
                      <a:pPr marL="0" lvl="0" indent="0" algn="l">
                        <a:lnSpc>
                          <a:spcPts val="1064"/>
                        </a:lnSpc>
                        <a:spcBef>
                          <a:spcPct val="0"/>
                        </a:spcBef>
                      </a:pPr>
                      <a:r>
                        <a:rPr lang="en-US" sz="886" b="1" u="none" strike="noStrike">
                          <a:solidFill>
                            <a:srgbClr val="000000"/>
                          </a:solidFill>
                          <a:latin typeface="Arimo Bold"/>
                          <a:ea typeface="Arimo Bold"/>
                          <a:cs typeface="Arimo Bold"/>
                          <a:sym typeface="Arimo Bold"/>
                        </a:rPr>
                        <a:t>Art. 4, comma 7 del Capitolato speciale</a:t>
                      </a:r>
                    </a:p>
                    <a:p>
                      <a:pPr marL="0" lvl="0" indent="0" algn="l">
                        <a:lnSpc>
                          <a:spcPts val="1064"/>
                        </a:lnSpc>
                        <a:spcBef>
                          <a:spcPct val="0"/>
                        </a:spcBef>
                      </a:pPr>
                      <a:r>
                        <a:rPr lang="en-US" sz="886" u="none" strike="noStrike">
                          <a:solidFill>
                            <a:srgbClr val="000000"/>
                          </a:solidFill>
                          <a:latin typeface="Arimo"/>
                          <a:ea typeface="Arimo"/>
                          <a:cs typeface="Arimo"/>
                          <a:sym typeface="Arimo"/>
                        </a:rPr>
                        <a:t>Ai sensi dell’art. 120 comma 1 lettera a) del D. Lgs. 36/2023, la singola Amministrazione contraente si riserva altresì la facoltà di richiedere al Fornitore un distinto ed apposito preventivo di spesa, integrativo della fornitura principale, per ulteriori prodotti che, sebbene non indicati nel dettaglio prodotti di cui all’Allegato 3 “Dettaglio arredi scolastici” (Lotto 1) /Allegato 4 “Dettaglio arredi ufficio” (Lotto 2), rientrano nella medesima categoria merceologica (prodotti di arredo scolastico/per ufficio). Il valore dei beni ulteriori non potrà superare il 30% del valore complessivo dell’Ordinativo di fornitura. </a:t>
                      </a:r>
                    </a:p>
                    <a:p>
                      <a:pPr algn="l">
                        <a:lnSpc>
                          <a:spcPts val="584"/>
                        </a:lnSpc>
                        <a:spcBef>
                          <a:spcPct val="0"/>
                        </a:spcBef>
                      </a:pPr>
                      <a:endParaRPr lang="en-US" sz="886" u="none" strike="noStrike">
                        <a:solidFill>
                          <a:srgbClr val="000000"/>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aphicFrame>
        <p:nvGraphicFramePr>
          <p:cNvPr id="6" name="Table 6"/>
          <p:cNvGraphicFramePr>
            <a:graphicFrameLocks noGrp="1"/>
          </p:cNvGraphicFramePr>
          <p:nvPr/>
        </p:nvGraphicFramePr>
        <p:xfrm>
          <a:off x="498503" y="2847713"/>
          <a:ext cx="8837870" cy="1738312"/>
        </p:xfrm>
        <a:graphic>
          <a:graphicData uri="http://schemas.openxmlformats.org/drawingml/2006/table">
            <a:tbl>
              <a:tblPr/>
              <a:tblGrid>
                <a:gridCol w="8837870">
                  <a:extLst>
                    <a:ext uri="{9D8B030D-6E8A-4147-A177-3AD203B41FA5}">
                      <a16:colId xmlns:a16="http://schemas.microsoft.com/office/drawing/2014/main" val="20000"/>
                    </a:ext>
                  </a:extLst>
                </a:gridCol>
              </a:tblGrid>
              <a:tr h="1738312">
                <a:tc>
                  <a:txBody>
                    <a:bodyPr/>
                    <a:lstStyle/>
                    <a:p>
                      <a:pPr algn="ctr">
                        <a:lnSpc>
                          <a:spcPts val="2487"/>
                        </a:lnSpc>
                        <a:defRPr/>
                      </a:pPr>
                      <a:r>
                        <a:rPr lang="en-US" sz="2073" b="1">
                          <a:solidFill>
                            <a:srgbClr val="FFFFFF"/>
                          </a:solidFill>
                          <a:latin typeface="Arimo Bold"/>
                          <a:ea typeface="Arimo Bold"/>
                          <a:cs typeface="Arimo Bold"/>
                          <a:sym typeface="Arimo Bold"/>
                        </a:rPr>
                        <a:t>limite massimo per odf</a:t>
                      </a:r>
                      <a:endParaRPr lang="en-US" sz="1100"/>
                    </a:p>
                    <a:p>
                      <a:pPr algn="ctr">
                        <a:lnSpc>
                          <a:spcPts val="6687"/>
                        </a:lnSpc>
                      </a:pPr>
                      <a:r>
                        <a:rPr lang="en-US" sz="5573" b="1">
                          <a:solidFill>
                            <a:srgbClr val="FFFFFF"/>
                          </a:solidFill>
                          <a:latin typeface="Arimo Bold"/>
                          <a:ea typeface="Arimo Bold"/>
                          <a:cs typeface="Arimo Bold"/>
                          <a:sym typeface="Arimo Bold"/>
                        </a:rPr>
                        <a:t>30%</a:t>
                      </a:r>
                    </a:p>
                    <a:p>
                      <a:pPr algn="ctr">
                        <a:lnSpc>
                          <a:spcPts val="2487"/>
                        </a:lnSpc>
                      </a:pPr>
                      <a:r>
                        <a:rPr lang="en-US" sz="2073" b="1">
                          <a:solidFill>
                            <a:srgbClr val="FFFFFF"/>
                          </a:solidFill>
                          <a:latin typeface="Arimo Bold"/>
                          <a:ea typeface="Arimo Bold"/>
                          <a:cs typeface="Arimo Bold"/>
                          <a:sym typeface="Arimo Bold"/>
                        </a:rPr>
                        <a:t>Del valore complessivo del singolo Ordinativo di Fornitura</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pSp>
        <p:nvGrpSpPr>
          <p:cNvPr id="7" name="Group 7"/>
          <p:cNvGrpSpPr/>
          <p:nvPr/>
        </p:nvGrpSpPr>
        <p:grpSpPr>
          <a:xfrm>
            <a:off x="315235" y="6498539"/>
            <a:ext cx="9204406" cy="1149033"/>
            <a:chOff x="0" y="0"/>
            <a:chExt cx="12272542" cy="1532043"/>
          </a:xfrm>
        </p:grpSpPr>
        <p:sp>
          <p:nvSpPr>
            <p:cNvPr id="8" name="Freeform 8"/>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9" name="TextBox 9"/>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863"/>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87293" y="1031194"/>
            <a:ext cx="8412480" cy="183832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Lotto 2 - Linee d'Arredo Operativi e Direzionali</a:t>
            </a:r>
          </a:p>
          <a:p>
            <a:pPr algn="ctr">
              <a:lnSpc>
                <a:spcPts val="2559"/>
              </a:lnSpc>
            </a:pPr>
            <a:r>
              <a:rPr lang="en-US" sz="2133">
                <a:solidFill>
                  <a:srgbClr val="000000"/>
                </a:solidFill>
                <a:latin typeface="Arimo"/>
                <a:ea typeface="Arimo"/>
                <a:cs typeface="Arimo"/>
                <a:sym typeface="Arimo"/>
              </a:rPr>
              <a:t>Estetica, finiture pregiate ed elevata funzionalità per gli uffici pubblici</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769748" y="2877667"/>
          <a:ext cx="8252332" cy="845016"/>
        </p:xfrm>
        <a:graphic>
          <a:graphicData uri="http://schemas.openxmlformats.org/drawingml/2006/table">
            <a:tbl>
              <a:tblPr/>
              <a:tblGrid>
                <a:gridCol w="8252332">
                  <a:extLst>
                    <a:ext uri="{9D8B030D-6E8A-4147-A177-3AD203B41FA5}">
                      <a16:colId xmlns:a16="http://schemas.microsoft.com/office/drawing/2014/main" val="20000"/>
                    </a:ext>
                  </a:extLst>
                </a:gridCol>
              </a:tblGrid>
              <a:tr h="378577">
                <a:tc>
                  <a:txBody>
                    <a:bodyPr/>
                    <a:lstStyle/>
                    <a:p>
                      <a:pPr algn="l">
                        <a:lnSpc>
                          <a:spcPts val="1887"/>
                        </a:lnSpc>
                        <a:defRPr/>
                      </a:pPr>
                      <a:r>
                        <a:rPr lang="en-US" sz="1573" b="1">
                          <a:solidFill>
                            <a:srgbClr val="FFFFFF"/>
                          </a:solidFill>
                          <a:latin typeface="Arimo Bold"/>
                          <a:ea typeface="Arimo Bold"/>
                          <a:cs typeface="Arimo Bold"/>
                          <a:sym typeface="Arimo Bold"/>
                        </a:rPr>
                        <a:t>Postazioni Operative</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466439">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Forme geometriche aggregabili per configurazioni rapide individuali o di gruppo.</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aphicFrame>
        <p:nvGraphicFramePr>
          <p:cNvPr id="7" name="Table 7"/>
          <p:cNvGraphicFramePr>
            <a:graphicFrameLocks noGrp="1"/>
          </p:cNvGraphicFramePr>
          <p:nvPr/>
        </p:nvGraphicFramePr>
        <p:xfrm>
          <a:off x="772129" y="4043283"/>
          <a:ext cx="8252332" cy="845016"/>
        </p:xfrm>
        <a:graphic>
          <a:graphicData uri="http://schemas.openxmlformats.org/drawingml/2006/table">
            <a:tbl>
              <a:tblPr/>
              <a:tblGrid>
                <a:gridCol w="8252332">
                  <a:extLst>
                    <a:ext uri="{9D8B030D-6E8A-4147-A177-3AD203B41FA5}">
                      <a16:colId xmlns:a16="http://schemas.microsoft.com/office/drawing/2014/main" val="20000"/>
                    </a:ext>
                  </a:extLst>
                </a:gridCol>
              </a:tblGrid>
              <a:tr h="378577">
                <a:tc>
                  <a:txBody>
                    <a:bodyPr/>
                    <a:lstStyle/>
                    <a:p>
                      <a:pPr algn="l">
                        <a:lnSpc>
                          <a:spcPts val="1887"/>
                        </a:lnSpc>
                        <a:defRPr/>
                      </a:pPr>
                      <a:r>
                        <a:rPr lang="en-US" sz="1573" b="1">
                          <a:solidFill>
                            <a:srgbClr val="FFFFFF"/>
                          </a:solidFill>
                          <a:latin typeface="Arimo Bold"/>
                          <a:ea typeface="Arimo Bold"/>
                          <a:cs typeface="Arimo Bold"/>
                          <a:sym typeface="Arimo Bold"/>
                        </a:rPr>
                        <a:t>Uffici Direzionali</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466439">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Finitura Noce Castiglia, piani impiallacciati e poltrone direzionali in pelle.</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aphicFrame>
        <p:nvGraphicFramePr>
          <p:cNvPr id="8" name="Table 8"/>
          <p:cNvGraphicFramePr>
            <a:graphicFrameLocks noGrp="1"/>
          </p:cNvGraphicFramePr>
          <p:nvPr/>
        </p:nvGraphicFramePr>
        <p:xfrm>
          <a:off x="767366" y="5206326"/>
          <a:ext cx="8252332" cy="845016"/>
        </p:xfrm>
        <a:graphic>
          <a:graphicData uri="http://schemas.openxmlformats.org/drawingml/2006/table">
            <a:tbl>
              <a:tblPr/>
              <a:tblGrid>
                <a:gridCol w="8252332">
                  <a:extLst>
                    <a:ext uri="{9D8B030D-6E8A-4147-A177-3AD203B41FA5}">
                      <a16:colId xmlns:a16="http://schemas.microsoft.com/office/drawing/2014/main" val="20000"/>
                    </a:ext>
                  </a:extLst>
                </a:gridCol>
              </a:tblGrid>
              <a:tr h="378577">
                <a:tc>
                  <a:txBody>
                    <a:bodyPr/>
                    <a:lstStyle/>
                    <a:p>
                      <a:pPr algn="l">
                        <a:lnSpc>
                          <a:spcPts val="1887"/>
                        </a:lnSpc>
                        <a:defRPr/>
                      </a:pPr>
                      <a:r>
                        <a:rPr lang="en-US" sz="1573" b="1">
                          <a:solidFill>
                            <a:srgbClr val="FFFFFF"/>
                          </a:solidFill>
                          <a:latin typeface="Arimo Bold"/>
                          <a:ea typeface="Arimo Bold"/>
                          <a:cs typeface="Arimo Bold"/>
                          <a:sym typeface="Arimo Bold"/>
                        </a:rPr>
                        <a:t>Sale Riunioni</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r h="466439">
                <a:tc>
                  <a:txBody>
                    <a:bodyPr/>
                    <a:lstStyle/>
                    <a:p>
                      <a:pPr marL="0" lvl="0" indent="0" algn="l">
                        <a:lnSpc>
                          <a:spcPts val="2024"/>
                        </a:lnSpc>
                        <a:spcBef>
                          <a:spcPct val="0"/>
                        </a:spcBef>
                        <a:defRPr/>
                      </a:pPr>
                      <a:r>
                        <a:rPr lang="en-US" sz="1686">
                          <a:solidFill>
                            <a:srgbClr val="000000"/>
                          </a:solidFill>
                          <a:latin typeface="Arimo"/>
                          <a:ea typeface="Arimo"/>
                          <a:cs typeface="Arimo"/>
                          <a:sym typeface="Arimo"/>
                        </a:rPr>
                        <a:t>Tavoli in vetro temperato 12mm e sedute imbottite a slitta coordinati.</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1"/>
                  </a:ext>
                </a:extLst>
              </a:tr>
            </a:tbl>
          </a:graphicData>
        </a:graphic>
      </p:graphicFrame>
      <p:grpSp>
        <p:nvGrpSpPr>
          <p:cNvPr id="9" name="Group 9"/>
          <p:cNvGrpSpPr/>
          <p:nvPr/>
        </p:nvGrpSpPr>
        <p:grpSpPr>
          <a:xfrm>
            <a:off x="315235" y="6498539"/>
            <a:ext cx="9204406" cy="1149033"/>
            <a:chOff x="0" y="0"/>
            <a:chExt cx="12272542" cy="1532043"/>
          </a:xfrm>
        </p:grpSpPr>
        <p:sp>
          <p:nvSpPr>
            <p:cNvPr id="10" name="Freeform 10"/>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11" name="TextBox 11"/>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1863"/>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87293" y="1202644"/>
            <a:ext cx="8412480" cy="183832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Struttura Prodotti Lotto 2 </a:t>
            </a:r>
          </a:p>
          <a:p>
            <a:pPr algn="ctr">
              <a:lnSpc>
                <a:spcPts val="4608"/>
              </a:lnSpc>
            </a:pPr>
            <a:r>
              <a:rPr lang="en-US" sz="3840" b="1">
                <a:solidFill>
                  <a:srgbClr val="000000"/>
                </a:solidFill>
                <a:latin typeface="Arimo Bold"/>
                <a:ea typeface="Arimo Bold"/>
                <a:cs typeface="Arimo Bold"/>
                <a:sym typeface="Arimo Bold"/>
              </a:rPr>
              <a:t>(Codici A - S)</a:t>
            </a:r>
          </a:p>
          <a:p>
            <a:pPr algn="ctr">
              <a:lnSpc>
                <a:spcPts val="2559"/>
              </a:lnSpc>
            </a:pPr>
            <a:r>
              <a:rPr lang="en-US" sz="2133">
                <a:solidFill>
                  <a:srgbClr val="000000"/>
                </a:solidFill>
                <a:latin typeface="Arimo"/>
                <a:ea typeface="Arimo"/>
                <a:cs typeface="Arimo"/>
                <a:sym typeface="Arimo"/>
              </a:rPr>
              <a:t>Nomenclatura e categorie degli arredi da ufficio</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487680" y="3389635"/>
          <a:ext cx="4284304" cy="1851960"/>
        </p:xfrm>
        <a:graphic>
          <a:graphicData uri="http://schemas.openxmlformats.org/drawingml/2006/table">
            <a:tbl>
              <a:tblPr/>
              <a:tblGrid>
                <a:gridCol w="4284304">
                  <a:extLst>
                    <a:ext uri="{9D8B030D-6E8A-4147-A177-3AD203B41FA5}">
                      <a16:colId xmlns:a16="http://schemas.microsoft.com/office/drawing/2014/main" val="20000"/>
                    </a:ext>
                  </a:extLst>
                </a:gridCol>
              </a:tblGrid>
              <a:tr h="1431477">
                <a:tc>
                  <a:txBody>
                    <a:bodyPr/>
                    <a:lstStyle/>
                    <a:p>
                      <a:pPr algn="l">
                        <a:lnSpc>
                          <a:spcPts val="1679"/>
                        </a:lnSpc>
                        <a:defRPr/>
                      </a:pPr>
                      <a:r>
                        <a:rPr lang="en-US" sz="1200" b="1">
                          <a:solidFill>
                            <a:srgbClr val="FFFFFF"/>
                          </a:solidFill>
                          <a:latin typeface="Arimo Bold"/>
                          <a:ea typeface="Arimo Bold"/>
                          <a:cs typeface="Arimo Bold"/>
                          <a:sym typeface="Arimo Bold"/>
                        </a:rPr>
                        <a:t>Arredi operativi</a:t>
                      </a:r>
                      <a:endParaRPr lang="en-US" sz="1100"/>
                    </a:p>
                    <a:p>
                      <a:pPr algn="l">
                        <a:lnSpc>
                          <a:spcPts val="1679"/>
                        </a:lnSpc>
                      </a:pPr>
                      <a:r>
                        <a:rPr lang="en-US" sz="1200" b="1">
                          <a:solidFill>
                            <a:srgbClr val="FFFFFF"/>
                          </a:solidFill>
                          <a:latin typeface="Arimo Bold"/>
                          <a:ea typeface="Arimo Bold"/>
                          <a:cs typeface="Arimo Bold"/>
                          <a:sym typeface="Arimo Bold"/>
                        </a:rPr>
                        <a:t>(Codice A) SCRIVANIA </a:t>
                      </a:r>
                    </a:p>
                    <a:p>
                      <a:pPr algn="l">
                        <a:lnSpc>
                          <a:spcPts val="1679"/>
                        </a:lnSpc>
                      </a:pPr>
                      <a:r>
                        <a:rPr lang="en-US" sz="1200" b="1">
                          <a:solidFill>
                            <a:srgbClr val="FFFFFF"/>
                          </a:solidFill>
                          <a:latin typeface="Arimo Bold"/>
                          <a:ea typeface="Arimo Bold"/>
                          <a:cs typeface="Arimo Bold"/>
                          <a:sym typeface="Arimo Bold"/>
                        </a:rPr>
                        <a:t>(Codice B) ALLUNGO</a:t>
                      </a:r>
                    </a:p>
                    <a:p>
                      <a:pPr algn="l">
                        <a:lnSpc>
                          <a:spcPts val="1679"/>
                        </a:lnSpc>
                      </a:pPr>
                      <a:r>
                        <a:rPr lang="en-US" sz="1200" b="1">
                          <a:solidFill>
                            <a:srgbClr val="FFFFFF"/>
                          </a:solidFill>
                          <a:latin typeface="Arimo Bold"/>
                          <a:ea typeface="Arimo Bold"/>
                          <a:cs typeface="Arimo Bold"/>
                          <a:sym typeface="Arimo Bold"/>
                        </a:rPr>
                        <a:t>(Codice C) MOBILI ALTI (ANTE VETRO/CIECHE)</a:t>
                      </a:r>
                    </a:p>
                    <a:p>
                      <a:pPr algn="l">
                        <a:lnSpc>
                          <a:spcPts val="1679"/>
                        </a:lnSpc>
                      </a:pPr>
                      <a:r>
                        <a:rPr lang="en-US" sz="1200" b="1">
                          <a:solidFill>
                            <a:srgbClr val="FFFFFF"/>
                          </a:solidFill>
                          <a:latin typeface="Arimo Bold"/>
                          <a:ea typeface="Arimo Bold"/>
                          <a:cs typeface="Arimo Bold"/>
                          <a:sym typeface="Arimo Bold"/>
                        </a:rPr>
                        <a:t>(Codice D) MOBILI ALTI (ANTE CIECHE)</a:t>
                      </a:r>
                    </a:p>
                    <a:p>
                      <a:pPr algn="l">
                        <a:lnSpc>
                          <a:spcPts val="1679"/>
                        </a:lnSpc>
                      </a:pPr>
                      <a:r>
                        <a:rPr lang="en-US" sz="1200" b="1">
                          <a:solidFill>
                            <a:srgbClr val="FFFFFF"/>
                          </a:solidFill>
                          <a:latin typeface="Arimo Bold"/>
                          <a:ea typeface="Arimo Bold"/>
                          <a:cs typeface="Arimo Bold"/>
                          <a:sym typeface="Arimo Bold"/>
                        </a:rPr>
                        <a:t>(Codice E) MOBILI BASSI (CIECHI)</a:t>
                      </a:r>
                    </a:p>
                    <a:p>
                      <a:pPr algn="l">
                        <a:lnSpc>
                          <a:spcPts val="1679"/>
                        </a:lnSpc>
                      </a:pPr>
                      <a:r>
                        <a:rPr lang="en-US" sz="1200" b="1">
                          <a:solidFill>
                            <a:srgbClr val="FFFFFF"/>
                          </a:solidFill>
                          <a:latin typeface="Arimo Bold"/>
                          <a:ea typeface="Arimo Bold"/>
                          <a:cs typeface="Arimo Bold"/>
                          <a:sym typeface="Arimo Bold"/>
                        </a:rPr>
                        <a:t>(Codice F) CASSETTIERE OPERATIVE</a:t>
                      </a:r>
                    </a:p>
                    <a:p>
                      <a:pPr algn="l">
                        <a:lnSpc>
                          <a:spcPts val="1679"/>
                        </a:lnSpc>
                      </a:pPr>
                      <a:r>
                        <a:rPr lang="en-US" sz="1200" b="1">
                          <a:solidFill>
                            <a:srgbClr val="FFFFFF"/>
                          </a:solidFill>
                          <a:latin typeface="Arimo Bold"/>
                          <a:ea typeface="Arimo Bold"/>
                          <a:cs typeface="Arimo Bold"/>
                          <a:sym typeface="Arimo Bold"/>
                        </a:rPr>
                        <a:t>(Codice G) POLTRONCINE ERGONOMICHE</a:t>
                      </a:r>
                      <a:r>
                        <a:rPr lang="en-US" sz="1200" b="1">
                          <a:solidFill>
                            <a:srgbClr val="0F172A"/>
                          </a:solidFill>
                          <a:latin typeface="Arimo Bold"/>
                          <a:ea typeface="Arimo Bold"/>
                          <a:cs typeface="Arimo Bold"/>
                          <a:sym typeface="Arimo Bold"/>
                        </a:rPr>
                        <a:t>  </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aphicFrame>
        <p:nvGraphicFramePr>
          <p:cNvPr id="6" name="Table 6"/>
          <p:cNvGraphicFramePr>
            <a:graphicFrameLocks noGrp="1"/>
          </p:cNvGraphicFramePr>
          <p:nvPr/>
        </p:nvGraphicFramePr>
        <p:xfrm>
          <a:off x="4917438" y="2877667"/>
          <a:ext cx="4289066" cy="1420160"/>
        </p:xfrm>
        <a:graphic>
          <a:graphicData uri="http://schemas.openxmlformats.org/drawingml/2006/table">
            <a:tbl>
              <a:tblPr/>
              <a:tblGrid>
                <a:gridCol w="4289066">
                  <a:extLst>
                    <a:ext uri="{9D8B030D-6E8A-4147-A177-3AD203B41FA5}">
                      <a16:colId xmlns:a16="http://schemas.microsoft.com/office/drawing/2014/main" val="20000"/>
                    </a:ext>
                  </a:extLst>
                </a:gridCol>
              </a:tblGrid>
              <a:tr h="856802">
                <a:tc>
                  <a:txBody>
                    <a:bodyPr/>
                    <a:lstStyle/>
                    <a:p>
                      <a:pPr algn="l">
                        <a:lnSpc>
                          <a:spcPts val="1679"/>
                        </a:lnSpc>
                        <a:defRPr/>
                      </a:pPr>
                      <a:r>
                        <a:rPr lang="en-US" sz="1200" b="1">
                          <a:solidFill>
                            <a:srgbClr val="FFFFFF"/>
                          </a:solidFill>
                          <a:latin typeface="Arimo Bold"/>
                          <a:ea typeface="Arimo Bold"/>
                          <a:cs typeface="Arimo Bold"/>
                          <a:sym typeface="Arimo Bold"/>
                        </a:rPr>
                        <a:t>Arredi direzionali</a:t>
                      </a:r>
                      <a:endParaRPr lang="en-US" sz="1100"/>
                    </a:p>
                    <a:p>
                      <a:pPr algn="l">
                        <a:lnSpc>
                          <a:spcPts val="1679"/>
                        </a:lnSpc>
                      </a:pPr>
                      <a:r>
                        <a:rPr lang="en-US" sz="1200" b="1">
                          <a:solidFill>
                            <a:srgbClr val="FFFFFF"/>
                          </a:solidFill>
                          <a:latin typeface="Arimo Bold"/>
                          <a:ea typeface="Arimo Bold"/>
                          <a:cs typeface="Arimo Bold"/>
                          <a:sym typeface="Arimo Bold"/>
                        </a:rPr>
                        <a:t>(Codice H) SCRIVANIA</a:t>
                      </a:r>
                    </a:p>
                    <a:p>
                      <a:pPr algn="l">
                        <a:lnSpc>
                          <a:spcPts val="1679"/>
                        </a:lnSpc>
                      </a:pPr>
                      <a:r>
                        <a:rPr lang="en-US" sz="1200" b="1">
                          <a:solidFill>
                            <a:srgbClr val="FFFFFF"/>
                          </a:solidFill>
                          <a:latin typeface="Arimo Bold"/>
                          <a:ea typeface="Arimo Bold"/>
                          <a:cs typeface="Arimo Bold"/>
                          <a:sym typeface="Arimo Bold"/>
                        </a:rPr>
                        <a:t>(Codice I) CASSETTIERA </a:t>
                      </a:r>
                    </a:p>
                    <a:p>
                      <a:pPr algn="l">
                        <a:lnSpc>
                          <a:spcPts val="1679"/>
                        </a:lnSpc>
                      </a:pPr>
                      <a:r>
                        <a:rPr lang="en-US" sz="1200" b="1">
                          <a:solidFill>
                            <a:srgbClr val="FFFFFF"/>
                          </a:solidFill>
                          <a:latin typeface="Arimo Bold"/>
                          <a:ea typeface="Arimo Bold"/>
                          <a:cs typeface="Arimo Bold"/>
                          <a:sym typeface="Arimo Bold"/>
                        </a:rPr>
                        <a:t>(Codice J) MOBILI ALTI (ANTE VETRO/CIECHE)</a:t>
                      </a:r>
                    </a:p>
                    <a:p>
                      <a:pPr algn="l">
                        <a:lnSpc>
                          <a:spcPts val="1679"/>
                        </a:lnSpc>
                      </a:pPr>
                      <a:r>
                        <a:rPr lang="en-US" sz="1200" b="1">
                          <a:solidFill>
                            <a:srgbClr val="FFFFFF"/>
                          </a:solidFill>
                          <a:latin typeface="Arimo Bold"/>
                          <a:ea typeface="Arimo Bold"/>
                          <a:cs typeface="Arimo Bold"/>
                          <a:sym typeface="Arimo Bold"/>
                        </a:rPr>
                        <a:t>(Codice K) MOBILI BASSI (CIECHI)</a:t>
                      </a:r>
                    </a:p>
                    <a:p>
                      <a:pPr algn="l">
                        <a:lnSpc>
                          <a:spcPts val="1679"/>
                        </a:lnSpc>
                      </a:pPr>
                      <a:r>
                        <a:rPr lang="en-US" sz="1200" b="1">
                          <a:solidFill>
                            <a:srgbClr val="FFFFFF"/>
                          </a:solidFill>
                          <a:latin typeface="Arimo Bold"/>
                          <a:ea typeface="Arimo Bold"/>
                          <a:cs typeface="Arimo Bold"/>
                          <a:sym typeface="Arimo Bold"/>
                        </a:rPr>
                        <a:t>(Codice L) SEDUTA DIREZIONALE</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aphicFrame>
        <p:nvGraphicFramePr>
          <p:cNvPr id="7" name="Table 7"/>
          <p:cNvGraphicFramePr>
            <a:graphicFrameLocks noGrp="1"/>
          </p:cNvGraphicFramePr>
          <p:nvPr/>
        </p:nvGraphicFramePr>
        <p:xfrm>
          <a:off x="4917438" y="4400677"/>
          <a:ext cx="4289066" cy="1851960"/>
        </p:xfrm>
        <a:graphic>
          <a:graphicData uri="http://schemas.openxmlformats.org/drawingml/2006/table">
            <a:tbl>
              <a:tblPr/>
              <a:tblGrid>
                <a:gridCol w="4289066">
                  <a:extLst>
                    <a:ext uri="{9D8B030D-6E8A-4147-A177-3AD203B41FA5}">
                      <a16:colId xmlns:a16="http://schemas.microsoft.com/office/drawing/2014/main" val="20000"/>
                    </a:ext>
                  </a:extLst>
                </a:gridCol>
              </a:tblGrid>
              <a:tr h="1434739">
                <a:tc>
                  <a:txBody>
                    <a:bodyPr/>
                    <a:lstStyle/>
                    <a:p>
                      <a:pPr algn="l">
                        <a:lnSpc>
                          <a:spcPts val="1679"/>
                        </a:lnSpc>
                        <a:defRPr/>
                      </a:pPr>
                      <a:r>
                        <a:rPr lang="en-US" sz="1200" b="1">
                          <a:solidFill>
                            <a:srgbClr val="FFFFFF"/>
                          </a:solidFill>
                          <a:latin typeface="Arimo Bold"/>
                          <a:ea typeface="Arimo Bold"/>
                          <a:cs typeface="Arimo Bold"/>
                          <a:sym typeface="Arimo Bold"/>
                        </a:rPr>
                        <a:t>Altri arredi</a:t>
                      </a:r>
                      <a:endParaRPr lang="en-US" sz="1100"/>
                    </a:p>
                    <a:p>
                      <a:pPr algn="l">
                        <a:lnSpc>
                          <a:spcPts val="1679"/>
                        </a:lnSpc>
                      </a:pPr>
                      <a:r>
                        <a:rPr lang="en-US" sz="1200" b="1">
                          <a:solidFill>
                            <a:srgbClr val="FFFFFF"/>
                          </a:solidFill>
                          <a:latin typeface="Arimo Bold"/>
                          <a:ea typeface="Arimo Bold"/>
                          <a:cs typeface="Arimo Bold"/>
                          <a:sym typeface="Arimo Bold"/>
                        </a:rPr>
                        <a:t>(Codice M) TAVOLO RIUNIONE ROTONDO</a:t>
                      </a:r>
                    </a:p>
                    <a:p>
                      <a:pPr algn="l">
                        <a:lnSpc>
                          <a:spcPts val="1679"/>
                        </a:lnSpc>
                      </a:pPr>
                      <a:r>
                        <a:rPr lang="en-US" sz="1200" b="1">
                          <a:solidFill>
                            <a:srgbClr val="FFFFFF"/>
                          </a:solidFill>
                          <a:latin typeface="Arimo Bold"/>
                          <a:ea typeface="Arimo Bold"/>
                          <a:cs typeface="Arimo Bold"/>
                          <a:sym typeface="Arimo Bold"/>
                        </a:rPr>
                        <a:t>(Codice N) TAVOLO RIUNIONE RETTANGOLARE</a:t>
                      </a:r>
                    </a:p>
                    <a:p>
                      <a:pPr algn="l">
                        <a:lnSpc>
                          <a:spcPts val="1679"/>
                        </a:lnSpc>
                      </a:pPr>
                      <a:r>
                        <a:rPr lang="en-US" sz="1200" b="1">
                          <a:solidFill>
                            <a:srgbClr val="FFFFFF"/>
                          </a:solidFill>
                          <a:latin typeface="Arimo Bold"/>
                          <a:ea typeface="Arimo Bold"/>
                          <a:cs typeface="Arimo Bold"/>
                          <a:sym typeface="Arimo Bold"/>
                        </a:rPr>
                        <a:t>(Codice O) SEDIA PER TAVOLO RIUNIONE A SLITTA </a:t>
                      </a:r>
                    </a:p>
                    <a:p>
                      <a:pPr algn="l">
                        <a:lnSpc>
                          <a:spcPts val="1679"/>
                        </a:lnSpc>
                      </a:pPr>
                      <a:r>
                        <a:rPr lang="en-US" sz="1200" b="1">
                          <a:solidFill>
                            <a:srgbClr val="FFFFFF"/>
                          </a:solidFill>
                          <a:latin typeface="Arimo Bold"/>
                          <a:ea typeface="Arimo Bold"/>
                          <a:cs typeface="Arimo Bold"/>
                          <a:sym typeface="Arimo Bold"/>
                        </a:rPr>
                        <a:t>(Codice P) SCRIVANIA OPERATIVA</a:t>
                      </a:r>
                    </a:p>
                    <a:p>
                      <a:pPr algn="l">
                        <a:lnSpc>
                          <a:spcPts val="1679"/>
                        </a:lnSpc>
                      </a:pPr>
                      <a:r>
                        <a:rPr lang="en-US" sz="1200" b="1">
                          <a:solidFill>
                            <a:srgbClr val="FFFFFF"/>
                          </a:solidFill>
                          <a:latin typeface="Arimo Bold"/>
                          <a:ea typeface="Arimo Bold"/>
                          <a:cs typeface="Arimo Bold"/>
                          <a:sym typeface="Arimo Bold"/>
                        </a:rPr>
                        <a:t>(Codice Q) MOBILI ALTI OP. (ANTE VETRO/CIECHE)  </a:t>
                      </a:r>
                    </a:p>
                    <a:p>
                      <a:pPr algn="l">
                        <a:lnSpc>
                          <a:spcPts val="1679"/>
                        </a:lnSpc>
                      </a:pPr>
                      <a:r>
                        <a:rPr lang="en-US" sz="1200" b="1">
                          <a:solidFill>
                            <a:srgbClr val="FFFFFF"/>
                          </a:solidFill>
                          <a:latin typeface="Arimo Bold"/>
                          <a:ea typeface="Arimo Bold"/>
                          <a:cs typeface="Arimo Bold"/>
                          <a:sym typeface="Arimo Bold"/>
                        </a:rPr>
                        <a:t>(Codice R) MOBILI ALTI OP. (ANTE CIECHE) </a:t>
                      </a:r>
                    </a:p>
                    <a:p>
                      <a:pPr algn="l">
                        <a:lnSpc>
                          <a:spcPts val="1679"/>
                        </a:lnSpc>
                      </a:pPr>
                      <a:r>
                        <a:rPr lang="en-US" sz="1200" b="1">
                          <a:solidFill>
                            <a:srgbClr val="FFFFFF"/>
                          </a:solidFill>
                          <a:latin typeface="Arimo Bold"/>
                          <a:ea typeface="Arimo Bold"/>
                          <a:cs typeface="Arimo Bold"/>
                          <a:sym typeface="Arimo Bold"/>
                        </a:rPr>
                        <a:t>(Codice S) MOBILI BASSI OP. (CIECHI)</a:t>
                      </a:r>
                      <a:r>
                        <a:rPr lang="en-US" sz="1200" b="1">
                          <a:solidFill>
                            <a:srgbClr val="0F172A"/>
                          </a:solidFill>
                          <a:latin typeface="Arimo Bold"/>
                          <a:ea typeface="Arimo Bold"/>
                          <a:cs typeface="Arimo Bold"/>
                          <a:sym typeface="Arimo Bold"/>
                        </a:rPr>
                        <a:t>  </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pSp>
        <p:nvGrpSpPr>
          <p:cNvPr id="8" name="Group 8"/>
          <p:cNvGrpSpPr/>
          <p:nvPr/>
        </p:nvGrpSpPr>
        <p:grpSpPr>
          <a:xfrm>
            <a:off x="315235" y="6498539"/>
            <a:ext cx="9204406" cy="1149033"/>
            <a:chOff x="0" y="0"/>
            <a:chExt cx="12272542" cy="1532043"/>
          </a:xfrm>
        </p:grpSpPr>
        <p:sp>
          <p:nvSpPr>
            <p:cNvPr id="9" name="Freeform 9"/>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10" name="TextBox 10"/>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09600" y="1219508"/>
            <a:ext cx="8412480" cy="1838325"/>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Acquisto da Catalogo Integrativo - Lotto 2</a:t>
            </a:r>
          </a:p>
          <a:p>
            <a:pPr algn="ctr">
              <a:lnSpc>
                <a:spcPts val="2559"/>
              </a:lnSpc>
            </a:pPr>
            <a:r>
              <a:rPr lang="en-US" sz="2133">
                <a:solidFill>
                  <a:srgbClr val="000000"/>
                </a:solidFill>
                <a:latin typeface="Arimo"/>
                <a:ea typeface="Arimo"/>
                <a:cs typeface="Arimo"/>
                <a:sym typeface="Arimo"/>
              </a:rPr>
              <a:t>Flessibilità di acquisto per ricambi e accessori complementari</a:t>
            </a:r>
          </a:p>
          <a:p>
            <a:pPr algn="ctr">
              <a:lnSpc>
                <a:spcPts val="2559"/>
              </a:lnSpc>
            </a:pPr>
            <a:endParaRPr lang="en-US" sz="2133">
              <a:solidFill>
                <a:srgbClr val="000000"/>
              </a:solidFill>
              <a:latin typeface="Arimo"/>
              <a:ea typeface="Arimo"/>
              <a:cs typeface="Arimo"/>
              <a:sym typeface="Arimo"/>
            </a:endParaRPr>
          </a:p>
        </p:txBody>
      </p:sp>
      <p:graphicFrame>
        <p:nvGraphicFramePr>
          <p:cNvPr id="5" name="Table 5"/>
          <p:cNvGraphicFramePr>
            <a:graphicFrameLocks noGrp="1"/>
          </p:cNvGraphicFramePr>
          <p:nvPr/>
        </p:nvGraphicFramePr>
        <p:xfrm>
          <a:off x="498503" y="4639232"/>
          <a:ext cx="8837870" cy="1763504"/>
        </p:xfrm>
        <a:graphic>
          <a:graphicData uri="http://schemas.openxmlformats.org/drawingml/2006/table">
            <a:tbl>
              <a:tblPr/>
              <a:tblGrid>
                <a:gridCol w="8837870">
                  <a:extLst>
                    <a:ext uri="{9D8B030D-6E8A-4147-A177-3AD203B41FA5}">
                      <a16:colId xmlns:a16="http://schemas.microsoft.com/office/drawing/2014/main" val="20000"/>
                    </a:ext>
                  </a:extLst>
                </a:gridCol>
              </a:tblGrid>
              <a:tr h="1738312">
                <a:tc>
                  <a:txBody>
                    <a:bodyPr/>
                    <a:lstStyle/>
                    <a:p>
                      <a:pPr marL="0" lvl="0" indent="0" algn="l">
                        <a:lnSpc>
                          <a:spcPts val="1064"/>
                        </a:lnSpc>
                        <a:spcBef>
                          <a:spcPct val="0"/>
                        </a:spcBef>
                        <a:defRPr/>
                      </a:pPr>
                      <a:r>
                        <a:rPr lang="en-US" sz="886" b="1">
                          <a:solidFill>
                            <a:srgbClr val="000000"/>
                          </a:solidFill>
                          <a:latin typeface="Arimo Bold"/>
                          <a:ea typeface="Arimo Bold"/>
                          <a:cs typeface="Arimo Bold"/>
                          <a:sym typeface="Arimo Bold"/>
                        </a:rPr>
                        <a:t>Con</a:t>
                      </a:r>
                      <a:r>
                        <a:rPr lang="en-US" sz="886" b="1" u="none" strike="noStrike">
                          <a:solidFill>
                            <a:srgbClr val="000000"/>
                          </a:solidFill>
                          <a:latin typeface="Arimo Bold"/>
                          <a:ea typeface="Arimo Bold"/>
                          <a:cs typeface="Arimo Bold"/>
                          <a:sym typeface="Arimo Bold"/>
                        </a:rPr>
                        <a:t>dizioni Operative</a:t>
                      </a:r>
                      <a:endParaRPr lang="en-US" sz="1100"/>
                    </a:p>
                    <a:p>
                      <a:pPr marL="0" lvl="0" indent="0" algn="l">
                        <a:lnSpc>
                          <a:spcPts val="1064"/>
                        </a:lnSpc>
                        <a:spcBef>
                          <a:spcPct val="0"/>
                        </a:spcBef>
                      </a:pPr>
                      <a:r>
                        <a:rPr lang="en-US" sz="886" u="none" strike="noStrike">
                          <a:solidFill>
                            <a:srgbClr val="000000"/>
                          </a:solidFill>
                          <a:latin typeface="Arimo"/>
                          <a:ea typeface="Arimo"/>
                          <a:cs typeface="Arimo"/>
                          <a:sym typeface="Arimo"/>
                        </a:rPr>
                        <a:t>L’operatoreeconomico ha presenta in gara un catalogo prodotti e accessori relativo a parti complementari e/o parti di ricambio ad es. tappi, mensole, maniglie, pomoli, etc.., funzionali agli articoli offerti.</a:t>
                      </a:r>
                    </a:p>
                    <a:p>
                      <a:pPr marL="0" lvl="0" indent="0" algn="l">
                        <a:lnSpc>
                          <a:spcPts val="1064"/>
                        </a:lnSpc>
                        <a:spcBef>
                          <a:spcPct val="0"/>
                        </a:spcBef>
                      </a:pPr>
                      <a:endParaRPr lang="en-US" sz="886" u="none" strike="noStrike">
                        <a:solidFill>
                          <a:srgbClr val="000000"/>
                        </a:solidFill>
                        <a:latin typeface="Arimo"/>
                        <a:ea typeface="Arimo"/>
                        <a:cs typeface="Arimo"/>
                        <a:sym typeface="Arimo"/>
                      </a:endParaRPr>
                    </a:p>
                    <a:p>
                      <a:pPr marL="0" lvl="0" indent="0" algn="l">
                        <a:lnSpc>
                          <a:spcPts val="1064"/>
                        </a:lnSpc>
                        <a:spcBef>
                          <a:spcPct val="0"/>
                        </a:spcBef>
                      </a:pPr>
                      <a:r>
                        <a:rPr lang="en-US" sz="886" u="none" strike="noStrike">
                          <a:solidFill>
                            <a:srgbClr val="000000"/>
                          </a:solidFill>
                          <a:latin typeface="Arimo"/>
                          <a:ea typeface="Arimo"/>
                          <a:cs typeface="Arimo"/>
                          <a:sym typeface="Arimo"/>
                        </a:rPr>
                        <a:t>Il catalogo allegato verrà utilizzato dalle Amministrazioni contraenti per l’acquisto di eventuali prodotti analoghi, nel limite del 30% del valore degli ordinativi di fornitura emessi</a:t>
                      </a:r>
                    </a:p>
                    <a:p>
                      <a:pPr marL="0" lvl="0" indent="0" algn="l">
                        <a:lnSpc>
                          <a:spcPts val="1064"/>
                        </a:lnSpc>
                        <a:spcBef>
                          <a:spcPct val="0"/>
                        </a:spcBef>
                      </a:pPr>
                      <a:endParaRPr lang="en-US" sz="886" u="none" strike="noStrike">
                        <a:solidFill>
                          <a:srgbClr val="000000"/>
                        </a:solidFill>
                        <a:latin typeface="Arimo"/>
                        <a:ea typeface="Arimo"/>
                        <a:cs typeface="Arimo"/>
                        <a:sym typeface="Arimo"/>
                      </a:endParaRPr>
                    </a:p>
                    <a:p>
                      <a:pPr marL="0" lvl="0" indent="0" algn="l">
                        <a:lnSpc>
                          <a:spcPts val="1064"/>
                        </a:lnSpc>
                        <a:spcBef>
                          <a:spcPct val="0"/>
                        </a:spcBef>
                      </a:pPr>
                      <a:r>
                        <a:rPr lang="en-US" sz="886" b="1" u="none" strike="noStrike">
                          <a:solidFill>
                            <a:srgbClr val="000000"/>
                          </a:solidFill>
                          <a:latin typeface="Arimo Bold"/>
                          <a:ea typeface="Arimo Bold"/>
                          <a:cs typeface="Arimo Bold"/>
                          <a:sym typeface="Arimo Bold"/>
                        </a:rPr>
                        <a:t>Art. 4, comma 7 del Capitolato speciale</a:t>
                      </a:r>
                    </a:p>
                    <a:p>
                      <a:pPr marL="0" lvl="0" indent="0" algn="l">
                        <a:lnSpc>
                          <a:spcPts val="1064"/>
                        </a:lnSpc>
                        <a:spcBef>
                          <a:spcPct val="0"/>
                        </a:spcBef>
                      </a:pPr>
                      <a:r>
                        <a:rPr lang="en-US" sz="886" u="none" strike="noStrike">
                          <a:solidFill>
                            <a:srgbClr val="000000"/>
                          </a:solidFill>
                          <a:latin typeface="Arimo"/>
                          <a:ea typeface="Arimo"/>
                          <a:cs typeface="Arimo"/>
                          <a:sym typeface="Arimo"/>
                        </a:rPr>
                        <a:t>Ai sensi dell’art. 120 comma 1 lettera a) del D. Lgs. 36/2023, la singola Amministrazione contraente si riserva altresì la facoltà di richiedere al Fornitore un distinto ed apposito preventivo di spesa, integrativo della fornitura principale, per ulteriori prodotti che, sebbene non indicati nel dettaglio prodotti di cui all’Allegato 3 “Dettaglio arredi scolastici” (Lotto 1) /Allegato 4 “Dettaglio arredi ufficio” (Lotto 2), rientrano nella medesima categoria merceologica (prodotti di arredo scolastico/per ufficio). Il valore dei beni ulteriori non potrà superare il 30% del valore complessivo dell’Ordinativo di fornitura. </a:t>
                      </a:r>
                    </a:p>
                    <a:p>
                      <a:pPr algn="l">
                        <a:lnSpc>
                          <a:spcPts val="584"/>
                        </a:lnSpc>
                        <a:spcBef>
                          <a:spcPct val="0"/>
                        </a:spcBef>
                      </a:pPr>
                      <a:endParaRPr lang="en-US" sz="886" u="none" strike="noStrike">
                        <a:solidFill>
                          <a:srgbClr val="000000"/>
                        </a:solidFill>
                        <a:latin typeface="Arimo"/>
                        <a:ea typeface="Arimo"/>
                        <a:cs typeface="Arimo"/>
                        <a:sym typeface="Arimo"/>
                      </a:endParaRP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aphicFrame>
        <p:nvGraphicFramePr>
          <p:cNvPr id="6" name="Table 6"/>
          <p:cNvGraphicFramePr>
            <a:graphicFrameLocks noGrp="1"/>
          </p:cNvGraphicFramePr>
          <p:nvPr/>
        </p:nvGraphicFramePr>
        <p:xfrm>
          <a:off x="498503" y="2847713"/>
          <a:ext cx="8837870" cy="1738312"/>
        </p:xfrm>
        <a:graphic>
          <a:graphicData uri="http://schemas.openxmlformats.org/drawingml/2006/table">
            <a:tbl>
              <a:tblPr/>
              <a:tblGrid>
                <a:gridCol w="8837870">
                  <a:extLst>
                    <a:ext uri="{9D8B030D-6E8A-4147-A177-3AD203B41FA5}">
                      <a16:colId xmlns:a16="http://schemas.microsoft.com/office/drawing/2014/main" val="20000"/>
                    </a:ext>
                  </a:extLst>
                </a:gridCol>
              </a:tblGrid>
              <a:tr h="1738312">
                <a:tc>
                  <a:txBody>
                    <a:bodyPr/>
                    <a:lstStyle/>
                    <a:p>
                      <a:pPr algn="ctr">
                        <a:lnSpc>
                          <a:spcPts val="2487"/>
                        </a:lnSpc>
                        <a:defRPr/>
                      </a:pPr>
                      <a:r>
                        <a:rPr lang="en-US" sz="2073" b="1">
                          <a:solidFill>
                            <a:srgbClr val="FFFFFF"/>
                          </a:solidFill>
                          <a:latin typeface="Arimo Bold"/>
                          <a:ea typeface="Arimo Bold"/>
                          <a:cs typeface="Arimo Bold"/>
                          <a:sym typeface="Arimo Bold"/>
                        </a:rPr>
                        <a:t>limite massimo per odf</a:t>
                      </a:r>
                      <a:endParaRPr lang="en-US" sz="1100"/>
                    </a:p>
                    <a:p>
                      <a:pPr algn="ctr">
                        <a:lnSpc>
                          <a:spcPts val="6687"/>
                        </a:lnSpc>
                      </a:pPr>
                      <a:r>
                        <a:rPr lang="en-US" sz="5573" b="1">
                          <a:solidFill>
                            <a:srgbClr val="FFFFFF"/>
                          </a:solidFill>
                          <a:latin typeface="Arimo Bold"/>
                          <a:ea typeface="Arimo Bold"/>
                          <a:cs typeface="Arimo Bold"/>
                          <a:sym typeface="Arimo Bold"/>
                        </a:rPr>
                        <a:t>30%</a:t>
                      </a:r>
                    </a:p>
                    <a:p>
                      <a:pPr algn="ctr">
                        <a:lnSpc>
                          <a:spcPts val="2487"/>
                        </a:lnSpc>
                      </a:pPr>
                      <a:r>
                        <a:rPr lang="en-US" sz="2073" b="1">
                          <a:solidFill>
                            <a:srgbClr val="FFFFFF"/>
                          </a:solidFill>
                          <a:latin typeface="Arimo Bold"/>
                          <a:ea typeface="Arimo Bold"/>
                          <a:cs typeface="Arimo Bold"/>
                          <a:sym typeface="Arimo Bold"/>
                        </a:rPr>
                        <a:t>Del valore complessivo del singolo Ordinativo di Fornitura</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pSp>
        <p:nvGrpSpPr>
          <p:cNvPr id="7" name="Group 7"/>
          <p:cNvGrpSpPr/>
          <p:nvPr/>
        </p:nvGrpSpPr>
        <p:grpSpPr>
          <a:xfrm>
            <a:off x="315235" y="6498539"/>
            <a:ext cx="9204406" cy="1149033"/>
            <a:chOff x="0" y="0"/>
            <a:chExt cx="12272542" cy="1532043"/>
          </a:xfrm>
        </p:grpSpPr>
        <p:sp>
          <p:nvSpPr>
            <p:cNvPr id="8" name="Freeform 8"/>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9" name="TextBox 9"/>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34" y="-122477"/>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609600" y="1219508"/>
            <a:ext cx="8412480" cy="933450"/>
          </a:xfrm>
          <a:prstGeom prst="rect">
            <a:avLst/>
          </a:prstGeom>
        </p:spPr>
        <p:txBody>
          <a:bodyPr lIns="0" tIns="0" rIns="0" bIns="0" rtlCol="0" anchor="t">
            <a:spAutoFit/>
          </a:bodyPr>
          <a:lstStyle/>
          <a:p>
            <a:pPr algn="ctr">
              <a:lnSpc>
                <a:spcPts val="4608"/>
              </a:lnSpc>
            </a:pPr>
            <a:r>
              <a:rPr lang="en-US" sz="3840" b="1">
                <a:solidFill>
                  <a:srgbClr val="000000"/>
                </a:solidFill>
                <a:latin typeface="Arimo Bold"/>
                <a:ea typeface="Arimo Bold"/>
                <a:cs typeface="Arimo Bold"/>
                <a:sym typeface="Arimo Bold"/>
              </a:rPr>
              <a:t>Massima Flessibilità Operativa</a:t>
            </a:r>
          </a:p>
          <a:p>
            <a:pPr algn="ctr">
              <a:lnSpc>
                <a:spcPts val="2559"/>
              </a:lnSpc>
            </a:pPr>
            <a:endParaRPr lang="en-US" sz="3840" b="1">
              <a:solidFill>
                <a:srgbClr val="000000"/>
              </a:solidFill>
              <a:latin typeface="Arimo Bold"/>
              <a:ea typeface="Arimo Bold"/>
              <a:cs typeface="Arimo Bold"/>
              <a:sym typeface="Arimo Bold"/>
            </a:endParaRPr>
          </a:p>
        </p:txBody>
      </p:sp>
      <p:graphicFrame>
        <p:nvGraphicFramePr>
          <p:cNvPr id="5" name="Table 5"/>
          <p:cNvGraphicFramePr>
            <a:graphicFrameLocks noGrp="1"/>
          </p:cNvGraphicFramePr>
          <p:nvPr/>
        </p:nvGraphicFramePr>
        <p:xfrm>
          <a:off x="457865" y="4060251"/>
          <a:ext cx="4918615" cy="837112"/>
        </p:xfrm>
        <a:graphic>
          <a:graphicData uri="http://schemas.openxmlformats.org/drawingml/2006/table">
            <a:tbl>
              <a:tblPr/>
              <a:tblGrid>
                <a:gridCol w="4918615">
                  <a:extLst>
                    <a:ext uri="{9D8B030D-6E8A-4147-A177-3AD203B41FA5}">
                      <a16:colId xmlns:a16="http://schemas.microsoft.com/office/drawing/2014/main" val="20000"/>
                    </a:ext>
                  </a:extLst>
                </a:gridCol>
              </a:tblGrid>
              <a:tr h="837112">
                <a:tc>
                  <a:txBody>
                    <a:bodyPr/>
                    <a:lstStyle/>
                    <a:p>
                      <a:pPr algn="l">
                        <a:lnSpc>
                          <a:spcPts val="1664"/>
                        </a:lnSpc>
                        <a:defRPr/>
                      </a:pPr>
                      <a:r>
                        <a:rPr lang="en-US" sz="1386" b="1">
                          <a:solidFill>
                            <a:srgbClr val="000000"/>
                          </a:solidFill>
                          <a:latin typeface="Arimo Bold"/>
                          <a:ea typeface="Arimo Bold"/>
                          <a:cs typeface="Arimo Bold"/>
                          <a:sym typeface="Arimo Bold"/>
                        </a:rPr>
                        <a:t>Supporto e Info</a:t>
                      </a:r>
                      <a:endParaRPr lang="en-US" sz="1100"/>
                    </a:p>
                    <a:p>
                      <a:pPr algn="l">
                        <a:lnSpc>
                          <a:spcPts val="1664"/>
                        </a:lnSpc>
                        <a:spcBef>
                          <a:spcPct val="0"/>
                        </a:spcBef>
                      </a:pPr>
                      <a:r>
                        <a:rPr lang="en-US" sz="1386">
                          <a:solidFill>
                            <a:srgbClr val="000000"/>
                          </a:solidFill>
                          <a:latin typeface="Arimo"/>
                          <a:ea typeface="Arimo"/>
                          <a:cs typeface="Arimo"/>
                          <a:sym typeface="Arimo"/>
                        </a:rPr>
                        <a:t>Servizio Centrale Unica di Committenza FVG - eAppaltiFVG</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aphicFrame>
        <p:nvGraphicFramePr>
          <p:cNvPr id="6" name="Table 6"/>
          <p:cNvGraphicFramePr>
            <a:graphicFrameLocks noGrp="1"/>
          </p:cNvGraphicFramePr>
          <p:nvPr/>
        </p:nvGraphicFramePr>
        <p:xfrm>
          <a:off x="498503" y="2291544"/>
          <a:ext cx="8837870" cy="1518695"/>
        </p:xfrm>
        <a:graphic>
          <a:graphicData uri="http://schemas.openxmlformats.org/drawingml/2006/table">
            <a:tbl>
              <a:tblPr/>
              <a:tblGrid>
                <a:gridCol w="8837870">
                  <a:extLst>
                    <a:ext uri="{9D8B030D-6E8A-4147-A177-3AD203B41FA5}">
                      <a16:colId xmlns:a16="http://schemas.microsoft.com/office/drawing/2014/main" val="20000"/>
                    </a:ext>
                  </a:extLst>
                </a:gridCol>
              </a:tblGrid>
              <a:tr h="1518695">
                <a:tc>
                  <a:txBody>
                    <a:bodyPr/>
                    <a:lstStyle/>
                    <a:p>
                      <a:pPr algn="ctr">
                        <a:lnSpc>
                          <a:spcPts val="2487"/>
                        </a:lnSpc>
                        <a:defRPr/>
                      </a:pPr>
                      <a:r>
                        <a:rPr lang="en-US" sz="2073" b="1">
                          <a:solidFill>
                            <a:srgbClr val="FFFFFF"/>
                          </a:solidFill>
                          <a:latin typeface="Arimo Bold"/>
                          <a:ea typeface="Arimo Bold"/>
                          <a:cs typeface="Arimo Bold"/>
                          <a:sym typeface="Arimo Bold"/>
                        </a:rPr>
                        <a:t>Sconto unico percentuale applicato all'intero catalogo integrativo per arredi direzionali ed operativi, garantendo piena copertura per ogni esigenza delle Amministrazioni Regionali.</a:t>
                      </a:r>
                      <a:endParaRPr lang="en-US" sz="1100"/>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0CC99"/>
                    </a:solidFill>
                  </a:tcPr>
                </a:tc>
                <a:extLst>
                  <a:ext uri="{0D108BD9-81ED-4DB2-BD59-A6C34878D82A}">
                    <a16:rowId xmlns:a16="http://schemas.microsoft.com/office/drawing/2014/main" val="10000"/>
                  </a:ext>
                </a:extLst>
              </a:tr>
            </a:tbl>
          </a:graphicData>
        </a:graphic>
      </p:graphicFrame>
      <p:graphicFrame>
        <p:nvGraphicFramePr>
          <p:cNvPr id="7" name="Table 7"/>
          <p:cNvGraphicFramePr>
            <a:graphicFrameLocks noGrp="1"/>
          </p:cNvGraphicFramePr>
          <p:nvPr/>
        </p:nvGraphicFramePr>
        <p:xfrm>
          <a:off x="4412996" y="5193563"/>
          <a:ext cx="4923378" cy="840859"/>
        </p:xfrm>
        <a:graphic>
          <a:graphicData uri="http://schemas.openxmlformats.org/drawingml/2006/table">
            <a:tbl>
              <a:tblPr/>
              <a:tblGrid>
                <a:gridCol w="4923378">
                  <a:extLst>
                    <a:ext uri="{9D8B030D-6E8A-4147-A177-3AD203B41FA5}">
                      <a16:colId xmlns:a16="http://schemas.microsoft.com/office/drawing/2014/main" val="20000"/>
                    </a:ext>
                  </a:extLst>
                </a:gridCol>
              </a:tblGrid>
              <a:tr h="840859">
                <a:tc>
                  <a:txBody>
                    <a:bodyPr/>
                    <a:lstStyle/>
                    <a:p>
                      <a:pPr algn="l">
                        <a:lnSpc>
                          <a:spcPts val="1664"/>
                        </a:lnSpc>
                        <a:defRPr/>
                      </a:pPr>
                      <a:r>
                        <a:rPr lang="en-US" sz="1386" b="1">
                          <a:solidFill>
                            <a:srgbClr val="000000"/>
                          </a:solidFill>
                          <a:latin typeface="Arimo Bold"/>
                          <a:ea typeface="Arimo Bold"/>
                          <a:cs typeface="Arimo Bold"/>
                          <a:sym typeface="Arimo Bold"/>
                        </a:rPr>
                        <a:t>Documentazione</a:t>
                      </a:r>
                      <a:endParaRPr lang="en-US" sz="1100"/>
                    </a:p>
                    <a:p>
                      <a:pPr algn="l">
                        <a:lnSpc>
                          <a:spcPts val="1664"/>
                        </a:lnSpc>
                        <a:spcBef>
                          <a:spcPct val="0"/>
                        </a:spcBef>
                      </a:pPr>
                      <a:r>
                        <a:rPr lang="en-US" sz="1386">
                          <a:solidFill>
                            <a:srgbClr val="000000"/>
                          </a:solidFill>
                          <a:latin typeface="Arimo"/>
                          <a:ea typeface="Arimo"/>
                          <a:cs typeface="Arimo"/>
                          <a:sym typeface="Arimo"/>
                        </a:rPr>
                        <a:t>Capitolato d'Oneri, Tabelle CAM e Listini ufficiali consultabili</a:t>
                      </a:r>
                    </a:p>
                  </a:txBody>
                  <a:tcPr marL="72000" marR="72000" marT="72000" marB="7200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CBECDE"/>
                    </a:solidFill>
                  </a:tcPr>
                </a:tc>
                <a:extLst>
                  <a:ext uri="{0D108BD9-81ED-4DB2-BD59-A6C34878D82A}">
                    <a16:rowId xmlns:a16="http://schemas.microsoft.com/office/drawing/2014/main" val="10000"/>
                  </a:ext>
                </a:extLst>
              </a:tr>
            </a:tbl>
          </a:graphicData>
        </a:graphic>
      </p:graphicFrame>
      <p:grpSp>
        <p:nvGrpSpPr>
          <p:cNvPr id="8" name="Group 8"/>
          <p:cNvGrpSpPr/>
          <p:nvPr/>
        </p:nvGrpSpPr>
        <p:grpSpPr>
          <a:xfrm>
            <a:off x="315235" y="6405073"/>
            <a:ext cx="9204406" cy="1149033"/>
            <a:chOff x="0" y="0"/>
            <a:chExt cx="12272542" cy="1532043"/>
          </a:xfrm>
        </p:grpSpPr>
        <p:sp>
          <p:nvSpPr>
            <p:cNvPr id="9" name="Freeform 9"/>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3">
                <a:alphaModFix amt="0"/>
              </a:blip>
              <a:stretch>
                <a:fillRect t="-94379" r="7499" b="-94379"/>
              </a:stretch>
            </a:blipFill>
          </p:spPr>
          <p:txBody>
            <a:bodyPr/>
            <a:lstStyle/>
            <a:p>
              <a:endParaRPr lang="it-IT"/>
            </a:p>
          </p:txBody>
        </p:sp>
        <p:sp>
          <p:nvSpPr>
            <p:cNvPr id="10" name="TextBox 10"/>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834877" cy="7357539"/>
            <a:chOff x="0" y="0"/>
            <a:chExt cx="13113169" cy="9810052"/>
          </a:xfrm>
        </p:grpSpPr>
        <p:sp>
          <p:nvSpPr>
            <p:cNvPr id="3" name="Freeform 3"/>
            <p:cNvSpPr/>
            <p:nvPr/>
          </p:nvSpPr>
          <p:spPr>
            <a:xfrm>
              <a:off x="0" y="0"/>
              <a:ext cx="13113131" cy="9809988"/>
            </a:xfrm>
            <a:custGeom>
              <a:avLst/>
              <a:gdLst/>
              <a:ahLst/>
              <a:cxnLst/>
              <a:rect l="l" t="t" r="r" b="b"/>
              <a:pathLst>
                <a:path w="13113131" h="9809988">
                  <a:moveTo>
                    <a:pt x="0" y="0"/>
                  </a:moveTo>
                  <a:lnTo>
                    <a:pt x="13113131" y="0"/>
                  </a:lnTo>
                  <a:lnTo>
                    <a:pt x="13113131" y="9809988"/>
                  </a:lnTo>
                  <a:lnTo>
                    <a:pt x="0" y="9809988"/>
                  </a:lnTo>
                  <a:lnTo>
                    <a:pt x="0" y="0"/>
                  </a:lnTo>
                  <a:close/>
                </a:path>
              </a:pathLst>
            </a:custGeom>
            <a:blipFill>
              <a:blip r:embed="rId2"/>
              <a:stretch>
                <a:fillRect r="-15"/>
              </a:stretch>
            </a:blipFill>
          </p:spPr>
          <p:txBody>
            <a:bodyPr/>
            <a:lstStyle/>
            <a:p>
              <a:endParaRPr lang="it-IT"/>
            </a:p>
          </p:txBody>
        </p:sp>
      </p:grpSp>
      <p:sp>
        <p:nvSpPr>
          <p:cNvPr id="4" name="TextBox 4"/>
          <p:cNvSpPr txBox="1"/>
          <p:nvPr/>
        </p:nvSpPr>
        <p:spPr>
          <a:xfrm>
            <a:off x="513083" y="1073153"/>
            <a:ext cx="8573557" cy="5150225"/>
          </a:xfrm>
          <a:prstGeom prst="rect">
            <a:avLst/>
          </a:prstGeom>
        </p:spPr>
        <p:txBody>
          <a:bodyPr lIns="0" tIns="0" rIns="0" bIns="0" rtlCol="0" anchor="t">
            <a:spAutoFit/>
          </a:bodyPr>
          <a:lstStyle/>
          <a:p>
            <a:pPr algn="l">
              <a:lnSpc>
                <a:spcPts val="4095"/>
              </a:lnSpc>
            </a:pPr>
            <a:r>
              <a:rPr lang="en-US" sz="3413" b="1">
                <a:solidFill>
                  <a:srgbClr val="000000"/>
                </a:solidFill>
                <a:latin typeface="Arimo Bold"/>
                <a:ea typeface="Arimo Bold"/>
                <a:cs typeface="Arimo Bold"/>
                <a:sym typeface="Arimo Bold"/>
              </a:rPr>
              <a:t>CONTATTI CUC</a:t>
            </a:r>
          </a:p>
          <a:p>
            <a:pPr algn="l">
              <a:lnSpc>
                <a:spcPts val="3583"/>
              </a:lnSpc>
            </a:pPr>
            <a:endParaRPr lang="en-US" sz="3413" b="1">
              <a:solidFill>
                <a:srgbClr val="000000"/>
              </a:solidFill>
              <a:latin typeface="Arimo Bold"/>
              <a:ea typeface="Arimo Bold"/>
              <a:cs typeface="Arimo Bold"/>
              <a:sym typeface="Arimo Bold"/>
            </a:endParaRPr>
          </a:p>
          <a:p>
            <a:pPr algn="l">
              <a:lnSpc>
                <a:spcPts val="3583"/>
              </a:lnSpc>
            </a:pPr>
            <a:endParaRPr lang="en-US" sz="3413" b="1">
              <a:solidFill>
                <a:srgbClr val="000000"/>
              </a:solidFill>
              <a:latin typeface="Arimo Bold"/>
              <a:ea typeface="Arimo Bold"/>
              <a:cs typeface="Arimo Bold"/>
              <a:sym typeface="Arimo Bold"/>
            </a:endParaRPr>
          </a:p>
          <a:p>
            <a:pPr algn="l">
              <a:lnSpc>
                <a:spcPts val="4095"/>
              </a:lnSpc>
            </a:pPr>
            <a:endParaRPr lang="en-US" sz="3413" b="1">
              <a:solidFill>
                <a:srgbClr val="000000"/>
              </a:solidFill>
              <a:latin typeface="Arimo Bold"/>
              <a:ea typeface="Arimo Bold"/>
              <a:cs typeface="Arimo Bold"/>
              <a:sym typeface="Arimo Bold"/>
            </a:endParaRPr>
          </a:p>
        </p:txBody>
      </p:sp>
      <p:graphicFrame>
        <p:nvGraphicFramePr>
          <p:cNvPr id="5" name="Table 5"/>
          <p:cNvGraphicFramePr>
            <a:graphicFrameLocks noGrp="1"/>
          </p:cNvGraphicFramePr>
          <p:nvPr>
            <p:extLst>
              <p:ext uri="{D42A27DB-BD31-4B8C-83A1-F6EECF244321}">
                <p14:modId xmlns:p14="http://schemas.microsoft.com/office/powerpoint/2010/main" val="3661872017"/>
              </p:ext>
            </p:extLst>
          </p:nvPr>
        </p:nvGraphicFramePr>
        <p:xfrm>
          <a:off x="421640" y="1947332"/>
          <a:ext cx="8664999" cy="3237653"/>
        </p:xfrm>
        <a:graphic>
          <a:graphicData uri="http://schemas.openxmlformats.org/drawingml/2006/table">
            <a:tbl>
              <a:tblPr/>
              <a:tblGrid>
                <a:gridCol w="8664999">
                  <a:extLst>
                    <a:ext uri="{9D8B030D-6E8A-4147-A177-3AD203B41FA5}">
                      <a16:colId xmlns:a16="http://schemas.microsoft.com/office/drawing/2014/main" val="20000"/>
                    </a:ext>
                  </a:extLst>
                </a:gridCol>
              </a:tblGrid>
              <a:tr h="3237653">
                <a:tc>
                  <a:txBody>
                    <a:bodyPr/>
                    <a:lstStyle/>
                    <a:p>
                      <a:pPr algn="l">
                        <a:lnSpc>
                          <a:spcPts val="3583"/>
                        </a:lnSpc>
                        <a:defRPr/>
                      </a:pPr>
                      <a:r>
                        <a:rPr lang="en-US" sz="3600" b="1" dirty="0">
                          <a:solidFill>
                            <a:srgbClr val="000000"/>
                          </a:solidFill>
                          <a:latin typeface="Arimo"/>
                          <a:ea typeface="Arimo"/>
                          <a:cs typeface="Arimo"/>
                          <a:sym typeface="Arimo"/>
                        </a:rPr>
                        <a:t>RUP Raffaele Vattori</a:t>
                      </a:r>
                      <a:endParaRPr lang="en-US" sz="3600" b="1" dirty="0"/>
                    </a:p>
                    <a:p>
                      <a:pPr algn="l">
                        <a:lnSpc>
                          <a:spcPts val="3583"/>
                        </a:lnSpc>
                      </a:pPr>
                      <a:r>
                        <a:rPr lang="en-US" sz="3600" dirty="0">
                          <a:solidFill>
                            <a:srgbClr val="000000"/>
                          </a:solidFill>
                          <a:latin typeface="Arimo"/>
                          <a:ea typeface="Arimo"/>
                          <a:cs typeface="Arimo"/>
                          <a:sym typeface="Arimo"/>
                        </a:rPr>
                        <a:t>Tel. 0432 555179</a:t>
                      </a:r>
                    </a:p>
                    <a:p>
                      <a:pPr algn="l">
                        <a:lnSpc>
                          <a:spcPts val="3583"/>
                        </a:lnSpc>
                      </a:pPr>
                      <a:r>
                        <a:rPr lang="en-US" sz="3600" dirty="0">
                          <a:solidFill>
                            <a:srgbClr val="000000"/>
                          </a:solidFill>
                          <a:latin typeface="Arimo"/>
                          <a:ea typeface="Arimo"/>
                          <a:cs typeface="Arimo"/>
                          <a:sym typeface="Arimo"/>
                        </a:rPr>
                        <a:t>Mail: </a:t>
                      </a:r>
                      <a:r>
                        <a:rPr lang="en-US" sz="3600" u="sng" dirty="0">
                          <a:solidFill>
                            <a:schemeClr val="tx1"/>
                          </a:solidFill>
                          <a:latin typeface="Arimo"/>
                          <a:ea typeface="Arimo"/>
                          <a:cs typeface="Arimo"/>
                          <a:sym typeface="Arimo"/>
                        </a:rPr>
                        <a:t>r</a:t>
                      </a:r>
                      <a:r>
                        <a:rPr lang="en-US" sz="3600" u="sng" dirty="0">
                          <a:solidFill>
                            <a:schemeClr val="tx1"/>
                          </a:solidFill>
                          <a:latin typeface="Arimo"/>
                          <a:ea typeface="Arimo"/>
                          <a:cs typeface="Arimo"/>
                          <a:sym typeface="Arimo"/>
                          <a:hlinkClick r:id="rId3" tooltip="mailto:Raffaele.vattori@regione.fvg.it">
                            <a:extLst>
                              <a:ext uri="{A12FA001-AC4F-418D-AE19-62706E023703}">
                                <ahyp:hlinkClr xmlns:ahyp="http://schemas.microsoft.com/office/drawing/2018/hyperlinkcolor" val="tx"/>
                              </a:ext>
                            </a:extLst>
                          </a:hlinkClick>
                        </a:rPr>
                        <a:t>affaele.vattori@regione.fvg.it</a:t>
                      </a:r>
                    </a:p>
                    <a:p>
                      <a:pPr algn="l">
                        <a:lnSpc>
                          <a:spcPts val="3583"/>
                        </a:lnSpc>
                      </a:pPr>
                      <a:endParaRPr lang="en-US" sz="2800" u="sng" dirty="0">
                        <a:solidFill>
                          <a:srgbClr val="0000FF"/>
                        </a:solidFill>
                        <a:latin typeface="Arimo"/>
                        <a:ea typeface="Arimo"/>
                        <a:cs typeface="Arimo"/>
                        <a:sym typeface="Arimo"/>
                        <a:hlinkClick r:id="rId3" tooltip="mailto:Raffaele.vattori@regione.fvg.it">
                          <a:extLst>
                            <a:ext uri="{A12FA001-AC4F-418D-AE19-62706E023703}">
                              <ahyp:hlinkClr xmlns:ahyp="http://schemas.microsoft.com/office/drawing/2018/hyperlinkcolor" val="tx"/>
                            </a:ext>
                          </a:extLst>
                        </a:hlinkClick>
                      </a:endParaRPr>
                    </a:p>
                    <a:p>
                      <a:pPr algn="l">
                        <a:lnSpc>
                          <a:spcPts val="3583"/>
                        </a:lnSpc>
                      </a:pPr>
                      <a:r>
                        <a:rPr lang="en-US" sz="2800" dirty="0">
                          <a:solidFill>
                            <a:srgbClr val="000000"/>
                          </a:solidFill>
                          <a:latin typeface="Arimo"/>
                          <a:ea typeface="Arimo"/>
                          <a:cs typeface="Arimo"/>
                          <a:sym typeface="Arimo"/>
                        </a:rPr>
                        <a:t>ISTRUTTORI: Elisabetta Dal Bon, Valeria Calegher.</a:t>
                      </a:r>
                    </a:p>
                  </a:txBody>
                  <a:tcPr marL="89535" marR="89535" marT="89535" marB="89535">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pSp>
        <p:nvGrpSpPr>
          <p:cNvPr id="6" name="Group 6"/>
          <p:cNvGrpSpPr/>
          <p:nvPr/>
        </p:nvGrpSpPr>
        <p:grpSpPr>
          <a:xfrm>
            <a:off x="315235" y="6498539"/>
            <a:ext cx="9204406" cy="1149033"/>
            <a:chOff x="0" y="0"/>
            <a:chExt cx="12272542" cy="1532043"/>
          </a:xfrm>
        </p:grpSpPr>
        <p:sp>
          <p:nvSpPr>
            <p:cNvPr id="7" name="Freeform 7"/>
            <p:cNvSpPr/>
            <p:nvPr/>
          </p:nvSpPr>
          <p:spPr>
            <a:xfrm>
              <a:off x="0" y="0"/>
              <a:ext cx="12272537" cy="1532048"/>
            </a:xfrm>
            <a:custGeom>
              <a:avLst/>
              <a:gdLst/>
              <a:ahLst/>
              <a:cxnLst/>
              <a:rect l="l" t="t" r="r" b="b"/>
              <a:pathLst>
                <a:path w="12272537" h="1532048">
                  <a:moveTo>
                    <a:pt x="0" y="0"/>
                  </a:moveTo>
                  <a:lnTo>
                    <a:pt x="12272537" y="0"/>
                  </a:lnTo>
                  <a:lnTo>
                    <a:pt x="12272537" y="1532048"/>
                  </a:lnTo>
                  <a:lnTo>
                    <a:pt x="0" y="1532048"/>
                  </a:lnTo>
                  <a:close/>
                </a:path>
              </a:pathLst>
            </a:custGeom>
            <a:blipFill>
              <a:blip r:embed="rId4">
                <a:alphaModFix amt="0"/>
              </a:blip>
              <a:stretch>
                <a:fillRect t="-94379" r="7499" b="-94379"/>
              </a:stretch>
            </a:blipFill>
          </p:spPr>
          <p:txBody>
            <a:bodyPr/>
            <a:lstStyle/>
            <a:p>
              <a:endParaRPr lang="it-IT"/>
            </a:p>
          </p:txBody>
        </p:sp>
        <p:sp>
          <p:nvSpPr>
            <p:cNvPr id="8" name="TextBox 8"/>
            <p:cNvSpPr txBox="1"/>
            <p:nvPr/>
          </p:nvSpPr>
          <p:spPr>
            <a:xfrm>
              <a:off x="0" y="-9525"/>
              <a:ext cx="12272542" cy="1541568"/>
            </a:xfrm>
            <a:prstGeom prst="rect">
              <a:avLst/>
            </a:prstGeom>
          </p:spPr>
          <p:txBody>
            <a:bodyPr lIns="0" tIns="0" rIns="0" bIns="0" rtlCol="0" anchor="ctr"/>
            <a:lstStyle/>
            <a:p>
              <a:pPr algn="l">
                <a:lnSpc>
                  <a:spcPts val="2559"/>
                </a:lnSpc>
              </a:pPr>
              <a:r>
                <a:rPr lang="en-US" sz="2133">
                  <a:solidFill>
                    <a:srgbClr val="FFFFFF"/>
                  </a:solidFill>
                  <a:latin typeface="Arimo"/>
                  <a:ea typeface="Arimo"/>
                  <a:cs typeface="Arimo"/>
                  <a:sym typeface="Arimo"/>
                </a:rPr>
                <a:t>Direzione Centrale patrimonio, demanio, servizi generali e sistemi informativi Servizio Centrale unica di committenza e provveditorato</a:t>
              </a:r>
            </a:p>
            <a:p>
              <a:pPr algn="l">
                <a:lnSpc>
                  <a:spcPts val="2559"/>
                </a:lnSpc>
              </a:pPr>
              <a:endParaRPr lang="en-US" sz="2133">
                <a:solidFill>
                  <a:srgbClr val="FFFFFF"/>
                </a:solidFill>
                <a:latin typeface="Arimo"/>
                <a:ea typeface="Arimo"/>
                <a:cs typeface="Arimo"/>
                <a:sym typeface="Arimo"/>
              </a:endParaRPr>
            </a:p>
          </p:txBody>
        </p:sp>
      </p:gr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9E1206B9E05AB8469C1230FE2638813A" ma:contentTypeVersion="1" ma:contentTypeDescription="Creare un nuovo documento." ma:contentTypeScope="" ma:versionID="3defdf147bba4906e4c87c9abf72ffa8">
  <xsd:schema xmlns:xsd="http://www.w3.org/2001/XMLSchema" xmlns:xs="http://www.w3.org/2001/XMLSchema" xmlns:p="http://schemas.microsoft.com/office/2006/metadata/properties" xmlns:ns1="http://schemas.microsoft.com/sharepoint/v3" targetNamespace="http://schemas.microsoft.com/office/2006/metadata/properties" ma:root="true" ma:fieldsID="007027eaa144eb809f075463d81fdff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a inizio pianificazione" ma:description="" ma:hidden="true" ma:internalName="PublishingStartDate">
      <xsd:simpleType>
        <xsd:restriction base="dms:Unknown"/>
      </xsd:simpleType>
    </xsd:element>
    <xsd:element name="PublishingExpirationDate" ma:index="9" nillable="true" ma:displayName="Data fine pianificazion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8F1111-6698-4702-8351-785270801488}">
  <ds:schemaRefs>
    <ds:schemaRef ds:uri="http://schemas.microsoft.com/office/infopath/2007/PartnerControls"/>
    <ds:schemaRef ds:uri="http://schemas.microsoft.com/office/2006/documentManagement/types"/>
    <ds:schemaRef ds:uri="http://schemas.microsoft.com/sharepoint/v3"/>
    <ds:schemaRef ds:uri="http://schemas.microsoft.com/office/2006/metadata/properties"/>
    <ds:schemaRef ds:uri="http://purl.org/dc/elements/1.1/"/>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5888CD1-4E93-4CBA-A7AE-C42D2A18651E}">
  <ds:schemaRefs>
    <ds:schemaRef ds:uri="http://schemas.microsoft.com/sharepoint/v3/contenttype/forms"/>
  </ds:schemaRefs>
</ds:datastoreItem>
</file>

<file path=customXml/itemProps3.xml><?xml version="1.0" encoding="utf-8"?>
<ds:datastoreItem xmlns:ds="http://schemas.openxmlformats.org/officeDocument/2006/customXml" ds:itemID="{1ABA7B1B-69F0-4C13-9A06-16FE93873A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TotalTime>
  <Words>1788</Words>
  <Application>Microsoft Office PowerPoint</Application>
  <PresentationFormat>Personalizzato</PresentationFormat>
  <Paragraphs>231</Paragraphs>
  <Slides>18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18</vt:i4>
      </vt:variant>
    </vt:vector>
  </HeadingPairs>
  <TitlesOfParts>
    <vt:vector size="23" baseType="lpstr">
      <vt:lpstr>Arial</vt:lpstr>
      <vt:lpstr>Arimo Bold</vt:lpstr>
      <vt:lpstr>Calibri</vt:lpstr>
      <vt:lpstr>Arimo</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Fornitura Arredi Scolastici e per Ufficio Convenzione quadro europea a procedura aperta Iniziativa 25PGR212 (eAppaltiFVG)</dc:title>
  <dc:creator>Calegher Valeria</dc:creator>
  <cp:lastModifiedBy>Antares Giovanni</cp:lastModifiedBy>
  <cp:revision>2</cp:revision>
  <dcterms:created xsi:type="dcterms:W3CDTF">2006-08-16T00:00:00Z</dcterms:created>
  <dcterms:modified xsi:type="dcterms:W3CDTF">2026-10-22T07:43:58Z</dcterms:modified>
  <dc:identifier>DAHXgfZ5C44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0x0101009E1206B9E05AB8469C1230FE2638813A</vt:lpwstr>
  </property>
</Properties>
</file>