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738" r:id="rId6"/>
    <p:sldMasterId id="2147483714" r:id="rId7"/>
    <p:sldMasterId id="2147483726" r:id="rId8"/>
  </p:sldMasterIdLst>
  <p:notesMasterIdLst>
    <p:notesMasterId r:id="rId25"/>
  </p:notesMasterIdLst>
  <p:handoutMasterIdLst>
    <p:handoutMasterId r:id="rId26"/>
  </p:handoutMasterIdLst>
  <p:sldIdLst>
    <p:sldId id="275" r:id="rId9"/>
    <p:sldId id="359" r:id="rId10"/>
    <p:sldId id="364" r:id="rId11"/>
    <p:sldId id="355" r:id="rId12"/>
    <p:sldId id="358" r:id="rId13"/>
    <p:sldId id="354" r:id="rId14"/>
    <p:sldId id="357" r:id="rId15"/>
    <p:sldId id="361" r:id="rId16"/>
    <p:sldId id="362" r:id="rId17"/>
    <p:sldId id="363" r:id="rId18"/>
    <p:sldId id="353" r:id="rId19"/>
    <p:sldId id="365" r:id="rId20"/>
    <p:sldId id="352" r:id="rId21"/>
    <p:sldId id="351" r:id="rId22"/>
    <p:sldId id="350" r:id="rId23"/>
    <p:sldId id="349" r:id="rId24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DecimaWE Rg" panose="02000000000000000000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4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7" autoAdjust="0"/>
    <p:restoredTop sz="90920" autoAdjust="0"/>
  </p:normalViewPr>
  <p:slideViewPr>
    <p:cSldViewPr>
      <p:cViewPr varScale="1">
        <p:scale>
          <a:sx n="63" d="100"/>
          <a:sy n="63" d="100"/>
        </p:scale>
        <p:origin x="1388" y="32"/>
      </p:cViewPr>
      <p:guideLst>
        <p:guide orient="horz" pos="864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1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AD2AF0B1-6623-0CAD-D95C-2DFC28F5C92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7922AB94-6A0D-2126-A987-5875DFEA125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BF3705B1-592D-7B64-9F6E-29B608FC876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id="{BCF3BEF4-6FC9-F13F-3F01-FD34FC98E1A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9C3CAB8D-A8A2-46FF-9487-0BFEFAB8081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2880C2FA-00CC-3AF0-44B1-C8DE6C55ACF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B58054D7-BC67-F86C-8C52-CEB519A4850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6F98B9D0-33DD-DA20-F845-466B5608DC9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3253" name="Rectangle 5">
            <a:extLst>
              <a:ext uri="{FF2B5EF4-FFF2-40B4-BE49-F238E27FC236}">
                <a16:creationId xmlns:a16="http://schemas.microsoft.com/office/drawing/2014/main" id="{71027601-6720-1B33-899E-BE3099DC28F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53254" name="Rectangle 6">
            <a:extLst>
              <a:ext uri="{FF2B5EF4-FFF2-40B4-BE49-F238E27FC236}">
                <a16:creationId xmlns:a16="http://schemas.microsoft.com/office/drawing/2014/main" id="{8D4C6974-C31D-D36B-4EE0-FAE5093E394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3255" name="Rectangle 7">
            <a:extLst>
              <a:ext uri="{FF2B5EF4-FFF2-40B4-BE49-F238E27FC236}">
                <a16:creationId xmlns:a16="http://schemas.microsoft.com/office/drawing/2014/main" id="{395B0968-3317-6A36-AB07-B3E67DF921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A043759C-E9B9-49CA-8EEF-027FB05DAC99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30">
            <a:extLst>
              <a:ext uri="{FF2B5EF4-FFF2-40B4-BE49-F238E27FC236}">
                <a16:creationId xmlns:a16="http://schemas.microsoft.com/office/drawing/2014/main" id="{C62EE801-74C5-2614-C5CD-34A215C59B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914650" y="228600"/>
            <a:ext cx="5943600" cy="3968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en-US" altLang="it-IT" sz="2000">
                <a:solidFill>
                  <a:schemeClr val="bg1"/>
                </a:solidFill>
                <a:latin typeface="DecimaUNI02 Rg" pitchFamily="50" charset="0"/>
              </a:rPr>
              <a:t>Al servizio di gente unica</a:t>
            </a:r>
            <a:endParaRPr lang="it-IT" altLang="it-IT" sz="2000">
              <a:solidFill>
                <a:schemeClr val="bg1"/>
              </a:solidFill>
              <a:latin typeface="DecimaUNI02 Rg" pitchFamily="50" charset="0"/>
            </a:endParaRPr>
          </a:p>
        </p:txBody>
      </p:sp>
      <p:sp>
        <p:nvSpPr>
          <p:cNvPr id="3" name="Text Box 1032">
            <a:extLst>
              <a:ext uri="{FF2B5EF4-FFF2-40B4-BE49-F238E27FC236}">
                <a16:creationId xmlns:a16="http://schemas.microsoft.com/office/drawing/2014/main" id="{529BEAF4-7F2A-49F3-F5C5-9985EFB5BBC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57550" y="5029200"/>
            <a:ext cx="302895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endParaRPr lang="it-IT" altLang="it-IT" sz="2800">
              <a:solidFill>
                <a:schemeClr val="bg1"/>
              </a:solidFill>
              <a:latin typeface="DecimaUNI02 Rg" pitchFamily="50" charset="0"/>
            </a:endParaRPr>
          </a:p>
        </p:txBody>
      </p:sp>
      <p:sp>
        <p:nvSpPr>
          <p:cNvPr id="4" name="Text Box 1033">
            <a:extLst>
              <a:ext uri="{FF2B5EF4-FFF2-40B4-BE49-F238E27FC236}">
                <a16:creationId xmlns:a16="http://schemas.microsoft.com/office/drawing/2014/main" id="{77D9248E-C012-4061-F7DC-BE0507073AE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096000"/>
            <a:ext cx="2400300" cy="7620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endParaRPr lang="it-IT" altLang="it-IT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69676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1430288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0050" y="3429000"/>
            <a:ext cx="8058150" cy="2057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49539917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59012138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1430288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00050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05325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1750517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61643531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1430288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55318385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421856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68390704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37180581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1430288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00050" y="3429000"/>
            <a:ext cx="8058150" cy="2057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38924073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443663" y="990600"/>
            <a:ext cx="2014537" cy="4495800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00050" y="990600"/>
            <a:ext cx="5891213" cy="4495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71313213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00050" y="1981200"/>
            <a:ext cx="8058150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5339606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olo, test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00050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grafico 3"/>
          <p:cNvSpPr>
            <a:spLocks noGrp="1"/>
          </p:cNvSpPr>
          <p:nvPr>
            <p:ph type="chart" sz="half" idx="2"/>
          </p:nvPr>
        </p:nvSpPr>
        <p:spPr>
          <a:xfrm>
            <a:off x="4505325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03457964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olo, grafic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grafico 2"/>
          <p:cNvSpPr>
            <a:spLocks noGrp="1"/>
          </p:cNvSpPr>
          <p:nvPr>
            <p:ph type="chart" sz="half" idx="1"/>
          </p:nvPr>
        </p:nvSpPr>
        <p:spPr>
          <a:xfrm>
            <a:off x="400050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05325" y="1981200"/>
            <a:ext cx="3952875" cy="350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23390441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400050" y="1981200"/>
            <a:ext cx="8058150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8648344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ol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00050" y="990600"/>
            <a:ext cx="8058150" cy="76200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grafico 2"/>
          <p:cNvSpPr>
            <a:spLocks noGrp="1"/>
          </p:cNvSpPr>
          <p:nvPr>
            <p:ph type="chart" idx="1"/>
          </p:nvPr>
        </p:nvSpPr>
        <p:spPr>
          <a:xfrm>
            <a:off x="400050" y="1981200"/>
            <a:ext cx="8058150" cy="3505200"/>
          </a:xfrm>
          <a:prstGeom prst="rect">
            <a:avLst/>
          </a:prstGeom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8030837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BA9525-9DAB-C86D-B7C2-DCCD315F6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FE9B4-B8B0-494E-B48E-B99E021B3EAE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FD940C-6CA7-5C4D-8F3B-A889ECAF0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07B8565-B31F-8044-DC2D-3BE219FE1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11C9F-16D0-4F89-9966-E67B4D8013A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46731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4F7673-1A85-41CB-DFDC-921AABFBE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464CC-EDE8-491F-B1AC-46052E1D15F7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EC289B1-7FD1-AC87-0DB0-B8C782925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B9B259F-BC2E-1579-1631-78771B2E7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050E1D-B9CF-4E39-8DB5-65BCF0E184D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2977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8965F47-6A61-9EE8-B0DE-0C15C0613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F0480-916B-421D-A7B9-0308661E5241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90A6F87-905D-83E8-A729-2D6BA7807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9823EB9-5E59-F43F-B016-AB44B7B43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A5D95-1CF4-49D5-8347-537BF4B3E80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1688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19A7ACDB-6D93-3B0B-0694-91A75AEA7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53AAD-776A-4825-A6C8-258CD3353D1C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64B8EA7F-9F51-EAEE-AD4D-EE640901D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1D1AF5A6-D602-B537-9B05-13A3E1A07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3545EC-7851-4947-8650-670A92A1922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93632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C8A00F73-A67E-CF18-2374-D92EB8FAA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ABAD9-D35C-4790-B5AE-E6D87092B377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8E9D3748-2049-8F09-407F-FDD31C55D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38DA7F17-9A42-31E5-1540-4367672FF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38C673-D751-4167-AE98-927DF731536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34378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C5153ED4-976B-4670-8F09-F0D69D2B8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4F462-7273-4BED-8D60-7B0EE5DE368D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AC6A00E1-CDBC-A7E3-27FB-BB03F1970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E75B5AE4-04FB-D65A-EDC8-978AE65E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0F00B-E007-425D-9D53-E10B7D926FC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329079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CFDF4C35-2887-1CB2-0AE0-E43CABD73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C2544-3496-40FB-9B7E-2DBCEBEF12FB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6B940205-67DA-C178-B00D-3D05EAEE1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DAA8ADDD-C424-C7CE-6B52-13BBAEEA3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C9FA1-68E7-41D4-B19D-336E26D9C75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81790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63DDDE84-2F75-916F-49CA-5FBEC7284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D0DB6-B083-4D8B-BE7B-26717AC9DDE9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209C6F00-CFE0-1F0D-39A7-2240B9C51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F707406E-54A3-8EB4-128B-BF7E24AFD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033AF4-53ED-4086-B5FF-A67F341E145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513937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91DC51BF-F28B-CAEB-4FB6-6910BF5E9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F5397-5F74-4F94-9798-D37572C8D152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781AACC8-32D8-A6DC-71AE-DA94C9D33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F6AB2CD-C7E0-0379-8491-14AF6ADC8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A02C4F-4A89-4E12-B014-85369502EBF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180289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A9C0BB-C947-95D1-E0F5-578DC450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56B57-04C8-4170-A47C-422FD620C232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30F494-8A1D-7F10-B07C-0BA6CAADF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001F17C-A5FC-C9ED-66BB-F1F75C074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8E69E-1D08-4D22-A95E-036FE2FA991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140481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29B1884-BE4F-A990-40F5-1751FB7D9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3742F-DD88-42F7-810D-5CEF867D8830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57E605-3E8C-0BC0-1618-02DBCFF82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616049B-6438-31CD-6251-2E81F40A2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E1153-43FA-4FE4-8F02-6B0942CE9E4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90994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5C227A-BA12-4EC9-18DA-35F575255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B27D7-3BD2-4AF9-B9EE-67DFBF9037AB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21F3BF3-D9FE-0357-FDC7-ED8C6A11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3B9AF0-AAFA-C8C2-FFC4-483ACFCED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56FB0-A784-4A57-9B2A-E1408823B5E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999604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38506A-EEE2-F9CE-F45C-3BB628766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BDD7C-4A28-4FF3-907C-C4905B7102CD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B1F573E-6B6A-3028-FED1-09E97736C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6CF6B4-67F9-3D0D-8476-9B272560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D9F21F-1DA5-440B-B752-E4CDEEAAB05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351197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2B6EB6B-7AD0-3747-E13C-87E14E35C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03A72-B755-46DD-A6B8-22A1DE8E8708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5D77AC-AEE9-33E2-0429-694E9DC96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5D8293-191D-BF9E-3EB5-603B51C7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E5462-33F5-4C9E-8594-1EDCE741345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122402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C8D3BA89-C538-3B02-2A65-C71D66C07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CD634-9AFC-4F41-87DE-EFE81D63A480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DD9D3536-0813-2BB9-44E5-3E5410BE1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D53014E5-19B5-639A-093E-4AFBB552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6B2B4C-F359-4330-9D40-EBE717D9FC9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68153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160E2BA3-0C08-F6DE-BFD2-11FD857D4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BB53B-B05D-4C9C-9DD6-B728CB6EB657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0939F866-63CB-36A2-03B0-FBDC5861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A5842513-D202-41A3-F010-2D6F82280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691A49-F7FA-43C2-985C-A132E6AEE3E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742870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46E8AA7-6C81-695E-78A0-45C6E1250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11E5A-170A-426F-AEAF-34B3713C9A86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6BDF3182-DCB9-85EC-0319-1D576B39B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FDF49B78-BB12-C29E-BC67-B8EDA3009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4685A-98BB-4E26-B6B0-A3A1E76A4CF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648619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3F194A7E-4D67-8EC3-7340-3C1257E26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FEF2E-6D65-412A-8F40-5012FDAB0C89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51036A4-18F2-6B10-E940-0ED1EAC5C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5F546AF5-0E41-A9A6-6B31-A7242F38C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CABFFF-20B3-4790-B0B4-6D2A366B127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522231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ECA87642-91EE-775A-E0D0-6B2266361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C14D3-9F39-46C0-881E-73A6E83A4E10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9777D725-D41E-1731-04D4-5624A5886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36B60FC0-FFCE-67FA-3D7D-7F13C2695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1F9DE-ED07-4189-B757-8B784CAF61E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522726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4D15E83-7B26-508D-21CF-8D4927E4C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0A439-2239-44A6-9A97-9FFAF3FDBDCF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E3F7BBAB-69C3-B1A2-57B0-85D9ED84E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75FF6F8-98A8-E563-68A7-8B5E46736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BB90E-EC3B-4A77-B2FF-318D3E55814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639713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2C235B-C247-E8EB-888C-219F2A980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99193-9996-4AAC-B8DB-B1CFD4FEEC99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B18EB2-2123-D2E3-F658-869852262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272C3C8-1964-1474-AF04-E15263C2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7D0116-7006-4AAD-9D5D-13909F6E542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269798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EFA5E24-DD4D-291D-82C0-2FAC9A021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181C5-D353-475F-BF9F-EF256CE3B2D1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E243B2-3244-D911-17F5-8894BD464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D90BAD-BA7C-9908-0A47-305B0C803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124A76-7CD3-47E0-B9D6-4684B29614D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321103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0598D7B-A26F-FED9-0598-E5049C38C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5305B-1741-4AFA-96FB-0521A9BC2EC2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DA22AB6-3535-9F0C-8BB9-AD18021F0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CF28EB-56D6-A806-CF26-2ACA03FF4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06041F-7BED-4C0B-A2C5-D36108B4160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987808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5F2C03-3A94-ABD4-7145-F08E8A81F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EEA2D-3E50-47AD-95EE-DD2BD3235DF7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962AC0-85AF-A8BC-1A4A-76EB1D4D1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FD9561-EEB7-7C8D-CFD3-EC8E0D7B5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FF9243-0DDE-4A17-829E-807DEF9DC1A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871960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68B277-F12B-2B80-6F39-BFD7EA5E3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E1DD8-95F6-435D-BD31-EE669517EA48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D1823C-EC25-DB2C-2D31-370C86D1C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2E37D1-93A9-EB42-2F8C-2AB8FEA77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FB13A-0291-413A-94D7-56D86326323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710327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0A4842B4-DAAE-0A4B-9C7D-3E7B670BE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CC4BE-CF15-497B-99C5-ED36D4FF53A5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ECD37BFB-A1BA-B056-CC67-7244656F3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3581DA23-4F9D-0DDB-7C29-7342F1C88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FCD1D7-BDF8-43A1-8E78-C4C2339CEB0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560675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15763D92-4B67-549E-E8AC-9897EC3D9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501EC-954E-45D7-9890-1CF3508431E4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00A3C83C-6752-DA1B-CA6A-A610AB88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B458B7DA-E41D-22BB-0AFF-3147EACF7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DE600-F5AA-4175-A3ED-BAECEE72634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637665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DFE657B1-2B6B-3B95-1246-99FAFB607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3E44F-9FB5-4833-802C-A09C1125B83A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44DE70F9-3070-7DF6-2AFF-B0DC48860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D29E3CE4-D3C9-69F7-EAD3-632A006E0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45EC40-AD5A-446D-8082-19488827BF7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370856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4787EE70-5C5D-9D29-5C52-B9D5AAE0C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1E3F5-C4A1-4F0B-827D-C765A45CF077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6098DBDA-968C-93D9-BBBF-564BD359E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31E8A915-FC05-227A-00DB-B33D66326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D1D08-DD67-4E59-8641-422013AD821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32158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56C7322-F587-60DA-63E1-D9F757EC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7FD7E-56AE-47EC-BB3C-4CB1A9C3577E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AE65F081-D9CF-F0AE-B19D-12237189F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0FF9AFB2-B54B-4393-80F7-8DC12B200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9E24D-CF8A-40CF-A20D-EBC9D01ACD7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763024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99A060F6-9A97-082E-4C89-46180FF57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2915E-E4F9-43B3-B35A-B9432B2CC9D2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3211206E-3237-3B04-F06E-D35BF4A26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0E8A70A4-0B6D-39A4-30BB-847F7E338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4A137-E346-4E3F-BA2E-6E67662D646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819733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121A8AE-416A-201C-648B-FF2567708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B996B-7358-431F-AC76-ADD428C29702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E8724D-FB3D-782D-94B0-0C4342E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E47E16-67C8-496F-AE87-BDBF5B57B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BD54D-7925-4B4E-BA27-DDA741B8EB0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422662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685163-88AB-9F87-41C8-DDA2688FA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537F1-A68F-4356-ACD7-00523D2720AA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B0EE28-9C2A-6EA8-8941-A8B6CFEF8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A1D398-1BA0-E34B-3BC0-B1F6E63C6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494AF-84CF-4D26-9B69-84AB761541C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01751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3">
            <a:extLst>
              <a:ext uri="{FF2B5EF4-FFF2-40B4-BE49-F238E27FC236}">
                <a16:creationId xmlns:a16="http://schemas.microsoft.com/office/drawing/2014/main" id="{9D8BA0D8-6A77-F69B-FF5E-F22BDD18DB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0200" cy="689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9" name="Text Box 22">
            <a:extLst>
              <a:ext uri="{FF2B5EF4-FFF2-40B4-BE49-F238E27FC236}">
                <a16:creationId xmlns:a16="http://schemas.microsoft.com/office/drawing/2014/main" id="{414DCC36-D8AE-04FD-624C-6CCF0A34972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38600" y="265113"/>
            <a:ext cx="4800600" cy="3079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1030" name="Text Box 24">
            <a:extLst>
              <a:ext uri="{FF2B5EF4-FFF2-40B4-BE49-F238E27FC236}">
                <a16:creationId xmlns:a16="http://schemas.microsoft.com/office/drawing/2014/main" id="{B5D67AA0-2BB3-77CE-7AD0-73CF0F47311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7200" y="6323013"/>
            <a:ext cx="8153400" cy="3079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 algn="ctr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it-IT" altLang="it-IT" sz="2000" dirty="0">
                <a:solidFill>
                  <a:schemeClr val="bg1"/>
                </a:solidFill>
              </a:rPr>
              <a:t>Direzione centrale infrastrutture e territorio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2" r:id="rId1"/>
    <p:sldLayoutId id="2147484483" r:id="rId2"/>
    <p:sldLayoutId id="2147484484" r:id="rId3"/>
    <p:sldLayoutId id="2147484485" r:id="rId4"/>
    <p:sldLayoutId id="2147484486" r:id="rId5"/>
    <p:sldLayoutId id="2147484487" r:id="rId6"/>
    <p:sldLayoutId id="2147484488" r:id="rId7"/>
    <p:sldLayoutId id="2147484489" r:id="rId8"/>
    <p:sldLayoutId id="2147484490" r:id="rId9"/>
    <p:sldLayoutId id="2147484491" r:id="rId10"/>
    <p:sldLayoutId id="2147484492" r:id="rId11"/>
    <p:sldLayoutId id="2147484493" r:id="rId12"/>
    <p:sldLayoutId id="2147484494" r:id="rId13"/>
    <p:sldLayoutId id="2147484495" r:id="rId14"/>
    <p:sldLayoutId id="2147484496" r:id="rId15"/>
    <p:sldLayoutId id="2147484497" r:id="rId16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DecimaWE Rg" panose="02000000000000000000" pitchFamily="2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Clr>
          <a:srgbClr val="21449C"/>
        </a:buClr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kern="1200">
          <a:solidFill>
            <a:schemeClr val="tx1"/>
          </a:solidFill>
          <a:latin typeface="DecimaW03 Rg" pitchFamily="2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DecimaW03 Rg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egnaposto titolo 1">
            <a:extLst>
              <a:ext uri="{FF2B5EF4-FFF2-40B4-BE49-F238E27FC236}">
                <a16:creationId xmlns:a16="http://schemas.microsoft.com/office/drawing/2014/main" id="{DB579BA3-C6CC-3B2F-F785-02EE79AAD2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2051" name="Segnaposto testo 2">
            <a:extLst>
              <a:ext uri="{FF2B5EF4-FFF2-40B4-BE49-F238E27FC236}">
                <a16:creationId xmlns:a16="http://schemas.microsoft.com/office/drawing/2014/main" id="{A6681B37-19CA-42DC-6D9B-F701B81158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0E2D3C6-A3AE-B3AE-4D09-FBD25E3F8F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7C4AC9FE-1646-4262-A386-09F1436EE62A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2745138-C1B3-2839-980D-A23B2C6B74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18E668-8B96-2931-5CF2-7EA2785550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9E0E2C9D-BDB2-4D56-87E5-8A2832F2563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titolo 1">
            <a:extLst>
              <a:ext uri="{FF2B5EF4-FFF2-40B4-BE49-F238E27FC236}">
                <a16:creationId xmlns:a16="http://schemas.microsoft.com/office/drawing/2014/main" id="{81699015-E027-0AC0-8F18-476AB1AC54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3075" name="Segnaposto testo 2">
            <a:extLst>
              <a:ext uri="{FF2B5EF4-FFF2-40B4-BE49-F238E27FC236}">
                <a16:creationId xmlns:a16="http://schemas.microsoft.com/office/drawing/2014/main" id="{7E21237D-C86B-EC91-E36C-79B6ED5630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C64CF1-D1D0-656B-46E4-A6E67F56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6E0D1EE-ACEA-459C-AD27-E378A4115B71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B75E88-0F18-4EA3-CEF1-4CCFBDB200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615B71-C04A-1986-F745-56FDF24316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FC6EB87C-36AF-46B5-B063-0F407CEEF3C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0" r:id="rId1"/>
    <p:sldLayoutId id="2147484461" r:id="rId2"/>
    <p:sldLayoutId id="2147484462" r:id="rId3"/>
    <p:sldLayoutId id="2147484463" r:id="rId4"/>
    <p:sldLayoutId id="2147484464" r:id="rId5"/>
    <p:sldLayoutId id="2147484465" r:id="rId6"/>
    <p:sldLayoutId id="2147484466" r:id="rId7"/>
    <p:sldLayoutId id="2147484467" r:id="rId8"/>
    <p:sldLayoutId id="2147484468" r:id="rId9"/>
    <p:sldLayoutId id="2147484469" r:id="rId10"/>
    <p:sldLayoutId id="214748447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egnaposto titolo 1">
            <a:extLst>
              <a:ext uri="{FF2B5EF4-FFF2-40B4-BE49-F238E27FC236}">
                <a16:creationId xmlns:a16="http://schemas.microsoft.com/office/drawing/2014/main" id="{FF61C902-4404-A2B1-50BC-32AAEA5AA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4099" name="Segnaposto testo 2">
            <a:extLst>
              <a:ext uri="{FF2B5EF4-FFF2-40B4-BE49-F238E27FC236}">
                <a16:creationId xmlns:a16="http://schemas.microsoft.com/office/drawing/2014/main" id="{4665B073-CE54-27DE-BC56-F42F605810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1C7DC53-2486-50C4-813F-A27B69DF84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F43CEE16-BB74-4678-A3DC-F1431F5E8A34}" type="datetimeFigureOut">
              <a:rPr lang="it-IT"/>
              <a:pPr>
                <a:defRPr/>
              </a:pPr>
              <a:t>22/10/2026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167BD1-1AF8-B08B-3CC3-1486478743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D1BEC0-91E3-9AAA-E96D-DB38F691B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C2EC45A4-7E11-40CB-A35C-31DE7E7C00E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1" r:id="rId1"/>
    <p:sldLayoutId id="2147484472" r:id="rId2"/>
    <p:sldLayoutId id="2147484473" r:id="rId3"/>
    <p:sldLayoutId id="2147484474" r:id="rId4"/>
    <p:sldLayoutId id="2147484475" r:id="rId5"/>
    <p:sldLayoutId id="2147484476" r:id="rId6"/>
    <p:sldLayoutId id="2147484477" r:id="rId7"/>
    <p:sldLayoutId id="2147484478" r:id="rId8"/>
    <p:sldLayoutId id="2147484479" r:id="rId9"/>
    <p:sldLayoutId id="2147484480" r:id="rId10"/>
    <p:sldLayoutId id="214748448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monica.paviotti@regione.fvg.i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4">
            <a:extLst>
              <a:ext uri="{FF2B5EF4-FFF2-40B4-BE49-F238E27FC236}">
                <a16:creationId xmlns:a16="http://schemas.microsoft.com/office/drawing/2014/main" id="{1628F937-31F6-CF3A-DBE5-7EC027627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55" name="Text Box 27">
            <a:extLst>
              <a:ext uri="{FF2B5EF4-FFF2-40B4-BE49-F238E27FC236}">
                <a16:creationId xmlns:a16="http://schemas.microsoft.com/office/drawing/2014/main" id="{31487F60-AAED-1F68-ABC5-9B65E86AB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23556" name="Rectangle 12">
            <a:extLst>
              <a:ext uri="{FF2B5EF4-FFF2-40B4-BE49-F238E27FC236}">
                <a16:creationId xmlns:a16="http://schemas.microsoft.com/office/drawing/2014/main" id="{FF785494-4AC7-E2B8-FCB7-BE098B546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1308000"/>
            <a:ext cx="8058150" cy="4238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algn="ctr"/>
            <a:r>
              <a:rPr lang="it-IT" altLang="it-IT" sz="3200" b="1" dirty="0">
                <a:solidFill>
                  <a:schemeClr val="bg1"/>
                </a:solidFill>
              </a:rPr>
              <a:t>Iniziative di acquisto centralizzato della </a:t>
            </a:r>
          </a:p>
          <a:p>
            <a:pPr algn="ctr"/>
            <a:r>
              <a:rPr lang="it-IT" altLang="it-IT" sz="3200" b="1" dirty="0">
                <a:solidFill>
                  <a:schemeClr val="bg1"/>
                </a:solidFill>
              </a:rPr>
              <a:t>Centrale unica di committenza e provveditorato (CUC) regionale </a:t>
            </a:r>
          </a:p>
          <a:p>
            <a:pPr algn="ctr"/>
            <a:r>
              <a:rPr lang="it-IT" altLang="it-IT" b="1" dirty="0">
                <a:solidFill>
                  <a:srgbClr val="FFC000"/>
                </a:solidFill>
              </a:rPr>
              <a:t>22 ottobre 2026</a:t>
            </a:r>
          </a:p>
          <a:p>
            <a:pPr algn="ctr"/>
            <a:r>
              <a:rPr lang="it-IT" altLang="it-IT" sz="2400" b="1" dirty="0">
                <a:solidFill>
                  <a:srgbClr val="FFC000"/>
                </a:solidFill>
              </a:rPr>
              <a:t>Sala Conferenze R05 - TRIESTE</a:t>
            </a:r>
          </a:p>
          <a:p>
            <a:pPr algn="ctr">
              <a:spcBef>
                <a:spcPts val="1200"/>
              </a:spcBef>
            </a:pPr>
            <a:r>
              <a:rPr lang="it-IT" altLang="it-IT" sz="3200" b="1">
                <a:solidFill>
                  <a:schemeClr val="bg1"/>
                </a:solidFill>
              </a:rPr>
              <a:t>Incontro con Enti locali </a:t>
            </a:r>
          </a:p>
          <a:p>
            <a:pPr algn="ctr">
              <a:spcBef>
                <a:spcPts val="1200"/>
              </a:spcBef>
            </a:pPr>
            <a:r>
              <a:rPr lang="it-IT" altLang="it-IT" sz="3200" b="1">
                <a:solidFill>
                  <a:schemeClr val="bg1"/>
                </a:solidFill>
              </a:rPr>
              <a:t>ed Enti convenzionati</a:t>
            </a:r>
            <a:endParaRPr lang="it-IT" altLang="it-IT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52010-4FDE-CFAF-4F8E-12123A9A1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1C00DA0D-9331-C5F8-DABA-94A136254C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dirty="0"/>
              <a:t>RISTORAZIONE SCOLASTICA 5a ed.</a:t>
            </a:r>
            <a:br>
              <a:rPr lang="it-IT" dirty="0"/>
            </a:br>
            <a:r>
              <a:rPr lang="it-IT" sz="2000" dirty="0"/>
              <a:t>Procedura in fase di valutazione delle offerte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C31B853-2768-BFAF-1F10-3F3EF522AF6D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6D7680D7-8F85-F9CB-0168-3B203F0F7D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graphicFrame>
        <p:nvGraphicFramePr>
          <p:cNvPr id="105" name="KPI 105">
            <a:extLst>
              <a:ext uri="{FF2B5EF4-FFF2-40B4-BE49-F238E27FC236}">
                <a16:creationId xmlns:a16="http://schemas.microsoft.com/office/drawing/2014/main" id="{B4A40896-A90A-EA7D-00E8-C0055D4FBD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43897"/>
              </p:ext>
            </p:extLst>
          </p:nvPr>
        </p:nvGraphicFramePr>
        <p:xfrm>
          <a:off x="539552" y="2150000"/>
          <a:ext cx="7913886" cy="134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1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6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176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COMUNI ADERENTI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LOTTI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VALORE GLOBALE STIMATO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DURATA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2800" b="0" dirty="0"/>
                        <a:t>20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2800" b="0" dirty="0"/>
                        <a:t>7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2800" b="0" dirty="0"/>
                        <a:t>109 M€</a:t>
                      </a:r>
                    </a:p>
                    <a:p>
                      <a:pPr algn="ctr">
                        <a:buNone/>
                      </a:pPr>
                      <a:r>
                        <a:rPr lang="it-IT" sz="1300" b="0" dirty="0"/>
                        <a:t>(di cui 85M€ solo per Trieste)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800" b="0" dirty="0"/>
                        <a:t>Convenzione: 24 mesi</a:t>
                      </a:r>
                    </a:p>
                    <a:p>
                      <a:pPr algn="ctr">
                        <a:buNone/>
                      </a:pPr>
                      <a:endParaRPr lang="it-IT" sz="1800" b="0" dirty="0"/>
                    </a:p>
                    <a:p>
                      <a:pPr algn="ctr">
                        <a:buNone/>
                      </a:pPr>
                      <a:r>
                        <a:rPr lang="it-IT" sz="1800" b="0" dirty="0"/>
                        <a:t>Ordinativi di fornitura: 36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6" name="Tabella 106">
            <a:extLst>
              <a:ext uri="{FF2B5EF4-FFF2-40B4-BE49-F238E27FC236}">
                <a16:creationId xmlns:a16="http://schemas.microsoft.com/office/drawing/2014/main" id="{355976B4-D5E1-6874-1017-624D331FB7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791418"/>
              </p:ext>
            </p:extLst>
          </p:nvPr>
        </p:nvGraphicFramePr>
        <p:xfrm>
          <a:off x="539553" y="3600000"/>
          <a:ext cx="7913887" cy="20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8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8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8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84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000"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COMUNI ADERENTI</a:t>
                      </a:r>
                    </a:p>
                  </a:txBody>
                  <a:tcPr marL="72000" marR="72000" marT="36000" marB="36000" anchor="ctr"/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72000" marR="72000" marT="36000" marB="36000" anchor="ctr"/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72000" marR="72000" marT="36000" marB="36000" anchor="ctr"/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Trieste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Mortegliano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Premariacco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Santa Maria la Longa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Trivignano Udinese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Visco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Capriva del Friuli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Mariano del Friuli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Romans d'Isonzo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San Floriano del Collio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Pagnacco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Rive d'Arcano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Dignano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Reana del Rojale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Cercivento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Enemonzo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Paluzza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Sutrio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Pontebba (deserto)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San Lorenzo Isontino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355182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802F3-4DA9-BB2F-F80D-833A7E9FA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F1F3C17-2914-8820-2E58-B7C12E1370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dirty="0"/>
              <a:t>RISTORAZIONE SCOLASTICA 5a ed.</a:t>
            </a:r>
            <a:br>
              <a:rPr lang="it-IT" dirty="0"/>
            </a:br>
            <a:endParaRPr lang="it-IT" sz="2000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47538BD-B07D-B8A0-A917-86EA494CB6A0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CAC10CD6-FD2A-0DA5-DBFB-1D4F036E8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3842930-09A9-1C0B-DE83-779DAB084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2348880"/>
            <a:ext cx="8058150" cy="338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DecimaWE Rg" panose="02000000000000000000" pitchFamily="2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DecimaWE Rg" panose="02000000000000000000" pitchFamily="2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DecimaWE Rg" panose="02000000000000000000" pitchFamily="2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DecimaWE Rg" panose="02000000000000000000" pitchFamily="2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DecimaWE Rg" panose="02000000000000000000" pitchFamily="2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DecimaWE Rg" panose="02000000000000000000" pitchFamily="2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DecimaWE Rg" panose="02000000000000000000" pitchFamily="2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DecimaWE Rg" panose="02000000000000000000" pitchFamily="2" charset="0"/>
              </a:defRPr>
            </a:lvl9pPr>
          </a:lstStyle>
          <a:p>
            <a:pPr marL="285750" indent="-285750" algn="just" eaLnBrk="1" hangingPunct="1">
              <a:lnSpc>
                <a:spcPct val="1500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it-IT" sz="1800" b="0" dirty="0"/>
              <a:t>Criteri Ambientali Minimi (</a:t>
            </a:r>
            <a:r>
              <a:rPr lang="it-IT" sz="1800" dirty="0"/>
              <a:t>CAM</a:t>
            </a:r>
            <a:r>
              <a:rPr lang="it-IT" sz="1800" b="0" dirty="0"/>
              <a:t>) per il Servizio di ristorazione collettiva e fornitura di derrate alimentari</a:t>
            </a:r>
          </a:p>
          <a:p>
            <a:pPr marL="285750" indent="-285750" algn="just" eaLnBrk="1" hangingPunct="1">
              <a:lnSpc>
                <a:spcPct val="1500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it-IT" sz="1800" b="0" dirty="0"/>
              <a:t>Valorizzazione prodotti </a:t>
            </a:r>
            <a:r>
              <a:rPr lang="it-IT" sz="1800" dirty="0"/>
              <a:t>biologici</a:t>
            </a:r>
            <a:r>
              <a:rPr lang="it-IT" sz="1800" b="0" dirty="0"/>
              <a:t> o altrimenti qualificati in Offerta tecnica</a:t>
            </a:r>
          </a:p>
          <a:p>
            <a:pPr marL="285750" indent="-285750" algn="just" eaLnBrk="1" hangingPunct="1">
              <a:lnSpc>
                <a:spcPct val="150000"/>
              </a:lnSpc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it-IT" sz="1800" b="0" dirty="0"/>
              <a:t>Collaborazione con </a:t>
            </a:r>
            <a:r>
              <a:rPr lang="it-IT" sz="1800" dirty="0"/>
              <a:t>Azienda Sanitaria </a:t>
            </a:r>
            <a:r>
              <a:rPr lang="it-IT" sz="1800" b="0" dirty="0"/>
              <a:t>territorialmente competente (approvazione menù)</a:t>
            </a:r>
          </a:p>
        </p:txBody>
      </p:sp>
    </p:spTree>
    <p:extLst>
      <p:ext uri="{BB962C8B-B14F-4D97-AF65-F5344CB8AC3E}">
        <p14:creationId xmlns:p14="http://schemas.microsoft.com/office/powerpoint/2010/main" val="65788277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1E92D-C64D-AE64-88AE-91AA02A8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6739472-ACA5-EC21-B9C7-A4B32DD75C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dirty="0"/>
              <a:t>RISTORAZIONE SCOLASTICA 5a ed.</a:t>
            </a:r>
            <a:endParaRPr lang="it-IT" sz="2000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E610CB6-69BC-6E4F-CFB3-A8B0C930C7DF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97E72053-A071-23B4-E95F-5B6F1CB22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4B497AF-58DC-8103-45E1-74D0473FA9BC}"/>
              </a:ext>
            </a:extLst>
          </p:cNvPr>
          <p:cNvSpPr txBox="1"/>
          <p:nvPr/>
        </p:nvSpPr>
        <p:spPr>
          <a:xfrm>
            <a:off x="690562" y="1677655"/>
            <a:ext cx="8435478" cy="1529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32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55F2AA91-7F3B-9CAA-D6A5-F78247B184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736397"/>
              </p:ext>
            </p:extLst>
          </p:nvPr>
        </p:nvGraphicFramePr>
        <p:xfrm>
          <a:off x="269776" y="1559788"/>
          <a:ext cx="8604448" cy="43171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6663">
                  <a:extLst>
                    <a:ext uri="{9D8B030D-6E8A-4147-A177-3AD203B41FA5}">
                      <a16:colId xmlns:a16="http://schemas.microsoft.com/office/drawing/2014/main" val="4201523325"/>
                    </a:ext>
                  </a:extLst>
                </a:gridCol>
                <a:gridCol w="7067785">
                  <a:extLst>
                    <a:ext uri="{9D8B030D-6E8A-4147-A177-3AD203B41FA5}">
                      <a16:colId xmlns:a16="http://schemas.microsoft.com/office/drawing/2014/main" val="900928388"/>
                    </a:ext>
                  </a:extLst>
                </a:gridCol>
              </a:tblGrid>
              <a:tr h="145366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Lotto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OGGETTO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9508922"/>
                  </a:ext>
                </a:extLst>
              </a:tr>
              <a:tr h="598503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3636"/>
                        </a:lnSpc>
                        <a:buNone/>
                      </a:pPr>
                      <a:r>
                        <a:rPr lang="it-IT" sz="1400" dirty="0">
                          <a:effectLst/>
                        </a:rPr>
                        <a:t>Servizio di ristorazione scolastica a ridotto impatto ambientale per il Comune di Trieste. 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7942380"/>
                  </a:ext>
                </a:extLst>
              </a:tr>
              <a:tr h="607177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3636"/>
                        </a:lnSpc>
                        <a:buNone/>
                      </a:pPr>
                      <a:r>
                        <a:rPr lang="it-IT" sz="1400" dirty="0">
                          <a:effectLst/>
                        </a:rPr>
                        <a:t>Servizio di ristorazione scolastica a ridotto impatto ambientale per i Comuni di Mortegliano, Premariacco, Santa Maria la Longa, Trivignano Udinese e Visco.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1521284"/>
                  </a:ext>
                </a:extLst>
              </a:tr>
              <a:tr h="496894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3636"/>
                        </a:lnSpc>
                        <a:buNone/>
                      </a:pPr>
                      <a:r>
                        <a:rPr lang="it-IT" sz="1400" dirty="0">
                          <a:effectLst/>
                        </a:rPr>
                        <a:t>Servizio di ristorazione scolastica a ridotto impatto ambientale per i Comuni di Capriva del Friuli, Mariano del Friuli, Romans d’Isonzo, San Floriano del Collio e San Lorenzo Isontino.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7274137"/>
                  </a:ext>
                </a:extLst>
              </a:tr>
              <a:tr h="498691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3636"/>
                        </a:lnSpc>
                        <a:buNone/>
                      </a:pPr>
                      <a:r>
                        <a:rPr lang="it-IT" sz="1400" dirty="0">
                          <a:effectLst/>
                        </a:rPr>
                        <a:t>Servizio di ristorazione scolastica a ridotto impatto ambientale per i Comuni di Pagnacco e Rive d’Arcano e di fornitura giornaliera di pasti a domicilio a ridotto impatto ambientale per utenti assistiti dal Servizio Sociale per il Comune di Rive d’Arcano.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3661942"/>
                  </a:ext>
                </a:extLst>
              </a:tr>
              <a:tr h="498691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3636"/>
                        </a:lnSpc>
                        <a:buNone/>
                      </a:pPr>
                      <a:r>
                        <a:rPr lang="it-IT" sz="1400" dirty="0">
                          <a:effectLst/>
                        </a:rPr>
                        <a:t>Servizio di ristorazione scolastica a ridotto impatto ambientale per i Comuni di Dignano e Reana del Rojale e di fornitura giornaliera di pasti a domicilio a ridotto impatto ambientale per utenti assistiti dal Servizio Sociale per il Comune di Dignano.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8645581"/>
                  </a:ext>
                </a:extLst>
              </a:tr>
              <a:tr h="496894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3636"/>
                        </a:lnSpc>
                        <a:buNone/>
                      </a:pPr>
                      <a:r>
                        <a:rPr lang="it-IT" sz="1400" dirty="0">
                          <a:effectLst/>
                        </a:rPr>
                        <a:t>Servizio di ristorazione scolastica a ridotto impatto ambientale per i Comuni di Cercivento, Enemonzo, Paluzza e Sutrio.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0473661"/>
                  </a:ext>
                </a:extLst>
              </a:tr>
              <a:tr h="496894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3636"/>
                        </a:lnSpc>
                        <a:buNone/>
                      </a:pPr>
                      <a:r>
                        <a:rPr lang="it-IT" sz="1400" dirty="0">
                          <a:effectLst/>
                        </a:rPr>
                        <a:t>Servizi a ridotto impatto ambientale di ristorazione scolastica e di fornitura giornaliera di pasti a domicilio per utenti assistiti dal Servizio Sociale per il Comune di Pontebba.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5542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474292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F1C4B-737D-0D08-E71D-E48FB9F7E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A50D392-F8BB-FDCF-9F76-6AF1E804F7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dirty="0"/>
              <a:t>TRASPORTO SCOLASTICO 6a ed.</a:t>
            </a:r>
            <a:br>
              <a:rPr lang="it-IT" dirty="0"/>
            </a:br>
            <a:r>
              <a:rPr lang="it-IT" sz="2000" dirty="0"/>
              <a:t>Procedura in fase di valutazione delle offerte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75B1546-F429-6BB6-5B7E-C5FBC4495DA8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D7E339A5-6088-D132-720B-7B62296E9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049ED33-79C4-E9DB-8BBB-84EBB3F4DCCE}"/>
              </a:ext>
            </a:extLst>
          </p:cNvPr>
          <p:cNvSpPr txBox="1"/>
          <p:nvPr/>
        </p:nvSpPr>
        <p:spPr>
          <a:xfrm>
            <a:off x="684362" y="5288139"/>
            <a:ext cx="7769076" cy="733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it-IT" sz="1800" b="1" dirty="0"/>
              <a:t>CAM </a:t>
            </a:r>
            <a:r>
              <a:rPr lang="it-IT" sz="1800" dirty="0"/>
              <a:t>trasporto su strada e per i servizi di trasporto pubblico terrestre, servizi speciali di trasporto passeggeri su strada</a:t>
            </a:r>
            <a:endParaRPr lang="it-IT" sz="1800" b="1" dirty="0"/>
          </a:p>
        </p:txBody>
      </p:sp>
      <p:graphicFrame>
        <p:nvGraphicFramePr>
          <p:cNvPr id="107" name="KPI 107">
            <a:extLst>
              <a:ext uri="{FF2B5EF4-FFF2-40B4-BE49-F238E27FC236}">
                <a16:creationId xmlns:a16="http://schemas.microsoft.com/office/drawing/2014/main" id="{3A2B1650-969A-0278-2572-AC4F22F1EF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932274"/>
              </p:ext>
            </p:extLst>
          </p:nvPr>
        </p:nvGraphicFramePr>
        <p:xfrm>
          <a:off x="611560" y="1955378"/>
          <a:ext cx="7920880" cy="2520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31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376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COMUNI ADERENTI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LOTTI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VALORE GLOBALE STIMATO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DURATA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814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2800" b="0" dirty="0"/>
                        <a:t>3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2800" b="0" dirty="0"/>
                        <a:t>4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2800" b="0" dirty="0"/>
                        <a:t>2 M€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800" b="0" dirty="0"/>
                        <a:t>Convenzione</a:t>
                      </a:r>
                    </a:p>
                    <a:p>
                      <a:pPr algn="ctr">
                        <a:buNone/>
                      </a:pPr>
                      <a:r>
                        <a:rPr lang="it-IT" sz="1800" b="0" dirty="0"/>
                        <a:t>24 mesi (Lotti 1 e 3)</a:t>
                      </a:r>
                    </a:p>
                    <a:p>
                      <a:pPr algn="ctr">
                        <a:buNone/>
                      </a:pPr>
                      <a:r>
                        <a:rPr lang="it-IT" sz="1800" b="0" dirty="0"/>
                        <a:t>36 mesi (Lotti 2 e 4)</a:t>
                      </a:r>
                    </a:p>
                    <a:p>
                      <a:pPr algn="ctr">
                        <a:buNone/>
                      </a:pPr>
                      <a:endParaRPr lang="it-IT" sz="1800" b="0" dirty="0"/>
                    </a:p>
                    <a:p>
                      <a:pPr algn="ctr">
                        <a:buNone/>
                      </a:pPr>
                      <a:r>
                        <a:rPr lang="it-IT" sz="1800" b="0" dirty="0"/>
                        <a:t>Ordinativi di fornitura</a:t>
                      </a:r>
                    </a:p>
                    <a:p>
                      <a:pPr algn="ctr">
                        <a:buNone/>
                      </a:pPr>
                      <a:r>
                        <a:rPr lang="it-IT" sz="1800" b="0" dirty="0"/>
                        <a:t>36 mesi (Lotti 1 e 3)</a:t>
                      </a:r>
                    </a:p>
                    <a:p>
                      <a:pPr algn="ctr">
                        <a:buNone/>
                      </a:pPr>
                      <a:r>
                        <a:rPr lang="it-IT" sz="1800" b="0" dirty="0"/>
                        <a:t>3 </a:t>
                      </a:r>
                      <a:r>
                        <a:rPr lang="it-IT" sz="1800" b="0" dirty="0" err="1"/>
                        <a:t>OdF</a:t>
                      </a:r>
                      <a:r>
                        <a:rPr lang="it-IT" sz="1800" b="0" dirty="0"/>
                        <a:t> per massimo 3 mesi (Lotto 2)</a:t>
                      </a:r>
                    </a:p>
                    <a:p>
                      <a:pPr algn="ctr">
                        <a:buNone/>
                      </a:pPr>
                      <a:r>
                        <a:rPr lang="it-IT" sz="1800" b="0" dirty="0"/>
                        <a:t>3 </a:t>
                      </a:r>
                      <a:r>
                        <a:rPr lang="it-IT" sz="1800" b="0" dirty="0" err="1"/>
                        <a:t>OdF</a:t>
                      </a:r>
                      <a:r>
                        <a:rPr lang="it-IT" sz="1800" b="0" dirty="0"/>
                        <a:t> per massimo 10 mesi (Lotto 4)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8" name="Tabella 108">
            <a:extLst>
              <a:ext uri="{FF2B5EF4-FFF2-40B4-BE49-F238E27FC236}">
                <a16:creationId xmlns:a16="http://schemas.microsoft.com/office/drawing/2014/main" id="{0551891D-B597-FB8C-79BF-83ADF3CFF1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226061"/>
              </p:ext>
            </p:extLst>
          </p:nvPr>
        </p:nvGraphicFramePr>
        <p:xfrm>
          <a:off x="616124" y="4529583"/>
          <a:ext cx="7920880" cy="687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2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0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02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7569"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COMUNI ADERENTI</a:t>
                      </a:r>
                    </a:p>
                  </a:txBody>
                  <a:tcPr marL="72000" marR="72000" marT="36000" marB="36000" anchor="ctr"/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72000" marR="72000" marT="36000" marB="36000" anchor="ctr"/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300" b="0" dirty="0"/>
                        <a:t>Torviscosa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300" b="0" dirty="0"/>
                        <a:t>Trieste (2 Lotti)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300" b="0" dirty="0"/>
                        <a:t>Ragogna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571838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1E92D-C64D-AE64-88AE-91AA02A8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6739472-ACA5-EC21-B9C7-A4B32DD75C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dirty="0"/>
              <a:t>TRASPORTO SCOLASTICO 6a ed.</a:t>
            </a:r>
            <a:endParaRPr lang="it-IT" sz="2000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E610CB6-69BC-6E4F-CFB3-A8B0C930C7DF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97E72053-A071-23B4-E95F-5B6F1CB22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4B497AF-58DC-8103-45E1-74D0473FA9BC}"/>
              </a:ext>
            </a:extLst>
          </p:cNvPr>
          <p:cNvSpPr txBox="1"/>
          <p:nvPr/>
        </p:nvSpPr>
        <p:spPr>
          <a:xfrm>
            <a:off x="395288" y="1682659"/>
            <a:ext cx="8435478" cy="1529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32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8AAADF71-2907-3CD6-3ADA-4079073B8B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437199"/>
              </p:ext>
            </p:extLst>
          </p:nvPr>
        </p:nvGraphicFramePr>
        <p:xfrm>
          <a:off x="1304181" y="1682659"/>
          <a:ext cx="6535638" cy="39542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7196">
                  <a:extLst>
                    <a:ext uri="{9D8B030D-6E8A-4147-A177-3AD203B41FA5}">
                      <a16:colId xmlns:a16="http://schemas.microsoft.com/office/drawing/2014/main" val="3713399489"/>
                    </a:ext>
                  </a:extLst>
                </a:gridCol>
                <a:gridCol w="5368442">
                  <a:extLst>
                    <a:ext uri="{9D8B030D-6E8A-4147-A177-3AD203B41FA5}">
                      <a16:colId xmlns:a16="http://schemas.microsoft.com/office/drawing/2014/main" val="1590463874"/>
                    </a:ext>
                  </a:extLst>
                </a:gridCol>
              </a:tblGrid>
              <a:tr h="344486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Lotto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OGGETTO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164372"/>
                  </a:ext>
                </a:extLst>
              </a:tr>
              <a:tr h="844657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Servizi di trasporto scolastico per il Comune di Torviscosa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0305190"/>
                  </a:ext>
                </a:extLst>
              </a:tr>
              <a:tr h="856898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Servizio disponibilità mezzi per uscite di bambini e ragazzi iscritti al servizio </a:t>
                      </a:r>
                      <a:r>
                        <a:rPr lang="it-IT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Ricrestate</a:t>
                      </a: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nel periodo estivo per il Comune di Trieste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62926"/>
                  </a:ext>
                </a:extLst>
              </a:tr>
              <a:tr h="721323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Servizi di trasporto scolastico per il Comune di Ragogna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0728038"/>
                  </a:ext>
                </a:extLst>
              </a:tr>
              <a:tr h="966514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Servizio disponibilità mezzi per uscite didattiche dei bambini delle scuole dell’infanzia comunali nella Provincia di Trieste e sul territorio regionale durante l’anno scolastico per il Comune di Trieste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3235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474292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4BA51-771D-4302-EE72-812847747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1DC0FA2-9166-BED7-F782-F02B628E5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4"/>
            <a:ext cx="8058150" cy="2447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000" dirty="0"/>
              <a:t>VIAGGI DI ISTRUZIONE, STAGE, SOGGIORNI ESTERO, </a:t>
            </a:r>
            <a:br>
              <a:rPr lang="it-IT" sz="2000" dirty="0"/>
            </a:br>
            <a:r>
              <a:rPr lang="it-IT" sz="2000" dirty="0"/>
              <a:t>SETTIMANA BIANCA  1a ed.</a:t>
            </a:r>
            <a:br>
              <a:rPr lang="it-IT" sz="2000" dirty="0"/>
            </a:br>
            <a:r>
              <a:rPr lang="it-IT" sz="2000" dirty="0"/>
              <a:t>Convenzione attiva dal 15/09/2026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FB8DBE2-31BA-3760-D704-A04944B40BFA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A2A6DE65-2113-D009-6B03-C7A06E6DD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54C825E-46D4-6CB4-72F3-E72A37C4BA2B}"/>
              </a:ext>
            </a:extLst>
          </p:cNvPr>
          <p:cNvSpPr txBox="1"/>
          <p:nvPr/>
        </p:nvSpPr>
        <p:spPr>
          <a:xfrm>
            <a:off x="395288" y="1682659"/>
            <a:ext cx="8435478" cy="1529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32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</p:txBody>
      </p:sp>
      <p:graphicFrame>
        <p:nvGraphicFramePr>
          <p:cNvPr id="105" name="KPI 105">
            <a:extLst>
              <a:ext uri="{FF2B5EF4-FFF2-40B4-BE49-F238E27FC236}">
                <a16:creationId xmlns:a16="http://schemas.microsoft.com/office/drawing/2014/main" id="{E58DF827-3534-E21E-500B-9A9719DB7A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498772"/>
              </p:ext>
            </p:extLst>
          </p:nvPr>
        </p:nvGraphicFramePr>
        <p:xfrm>
          <a:off x="656084" y="2169540"/>
          <a:ext cx="7913886" cy="134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4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1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6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176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ISTITUTI SCOLASTICI ADERENTI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LOTTI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VALORE GLOBALE STIMATO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DURATA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2800" b="0" dirty="0"/>
                        <a:t>19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2800" b="0" dirty="0"/>
                        <a:t>24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2800" b="0" dirty="0"/>
                        <a:t>20 M€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800" b="0" dirty="0"/>
                        <a:t>Convenzione: 24 mesi</a:t>
                      </a:r>
                    </a:p>
                    <a:p>
                      <a:pPr algn="ctr">
                        <a:buNone/>
                      </a:pPr>
                      <a:endParaRPr lang="it-IT" sz="1800" b="0" dirty="0"/>
                    </a:p>
                    <a:p>
                      <a:pPr algn="ctr">
                        <a:buNone/>
                      </a:pPr>
                      <a:r>
                        <a:rPr lang="it-IT" sz="1800" b="0" dirty="0"/>
                        <a:t>Ordinativi di fornitura: 24 mesi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6" name="Tabella 106">
            <a:extLst>
              <a:ext uri="{FF2B5EF4-FFF2-40B4-BE49-F238E27FC236}">
                <a16:creationId xmlns:a16="http://schemas.microsoft.com/office/drawing/2014/main" id="{A381DA5A-1789-1B32-B884-1F4CE840E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936627"/>
              </p:ext>
            </p:extLst>
          </p:nvPr>
        </p:nvGraphicFramePr>
        <p:xfrm>
          <a:off x="282128" y="3591395"/>
          <a:ext cx="8579743" cy="241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4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4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4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49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000">
                <a:tc gridSpan="4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ISTITUTI SCOLASTICI ADERENTI</a:t>
                      </a:r>
                    </a:p>
                  </a:txBody>
                  <a:tcPr marL="72000" marR="72000" marT="36000" marB="36000" anchor="ctr"/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72000" marR="72000" marT="36000" marB="36000" anchor="ctr"/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72000" marR="72000" marT="36000" marB="36000" anchor="ctr"/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I.C. Antonio </a:t>
                      </a:r>
                      <a:r>
                        <a:rPr lang="it-IT" sz="1100" b="0" dirty="0" err="1"/>
                        <a:t>Coceani</a:t>
                      </a:r>
                      <a:r>
                        <a:rPr lang="it-IT" sz="1100" b="0" dirty="0"/>
                        <a:t> di Pavia di Udine (UD)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I.C. Dante Alighieri di Trieste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I.C. Divisione Julia di Trieste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I.C. </a:t>
                      </a:r>
                      <a:r>
                        <a:rPr lang="it-IT" sz="1100" b="0" dirty="0" err="1"/>
                        <a:t>Roiano</a:t>
                      </a:r>
                      <a:r>
                        <a:rPr lang="it-IT" sz="1100" b="0" dirty="0"/>
                        <a:t> Gretta Hack di Trieste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I.S.I.S. Giosuè Carducci – Dante Alighieri di Trieste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I.S.I.S. Galilei Cossar di Gorizia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I.I.S. Jacopo </a:t>
                      </a:r>
                      <a:r>
                        <a:rPr lang="it-IT" sz="1100" b="0" dirty="0" err="1"/>
                        <a:t>Linussio</a:t>
                      </a:r>
                      <a:r>
                        <a:rPr lang="it-IT" sz="1100" b="0" dirty="0"/>
                        <a:t> di Codroipo (UD)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I.S.I.S. Arturo Malignani di Udine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I.S.I.S. Vincenzo Manzini di San Daniele (UD)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I.S.I.S. Enrico Mattei di Latisana (UD)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I.S.I.S. Licei Giuseppe Antonio </a:t>
                      </a:r>
                      <a:r>
                        <a:rPr lang="it-IT" sz="1100" b="0" dirty="0" err="1"/>
                        <a:t>Pujati</a:t>
                      </a:r>
                      <a:r>
                        <a:rPr lang="it-IT" sz="1100" b="0" dirty="0"/>
                        <a:t> di Sacile (PN)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I.S.I.S. Sacile e Brugnera (PN)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Istituto Tecnico Antonio Zanon di Udine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Liceo Scientifico Statale Galileo Galilei di Trieste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Liceo Scientifico Statale Giovanni Marinelli di Udine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Liceo Scientifico Statale Niccolò Copernico di Udine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Liceo Statale France </a:t>
                      </a:r>
                      <a:r>
                        <a:rPr lang="it-IT" sz="1100" b="0" dirty="0" err="1"/>
                        <a:t>Prešeren</a:t>
                      </a:r>
                      <a:r>
                        <a:rPr lang="it-IT" sz="1100" b="0" dirty="0"/>
                        <a:t> di Trieste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Liceo Classico Statale Jacopo Stellini di Udine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0" dirty="0"/>
                        <a:t>Liceo Classico e Linguistico Statale Francesco Petrarca di Trieste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it-IT" sz="1100" b="0" dirty="0"/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399867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ABC57-3267-1CD8-CB47-F5CBCA0D0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44A468E-490B-A61F-8E6E-A9F9F83570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000" dirty="0"/>
              <a:t>VIAGGI DI ISTRUZIONE, STAGE, SOGGIORNI ESTERO, </a:t>
            </a:r>
            <a:br>
              <a:rPr lang="it-IT" sz="2000" dirty="0"/>
            </a:br>
            <a:r>
              <a:rPr lang="it-IT" sz="2000" dirty="0"/>
              <a:t>SETTIMANA BIANCA  1a ed.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FCF5466-6AE4-C80F-D079-DBB8BEA1957D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E860163A-93CC-9449-EA41-ED38910CF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0AFA4F7-AA05-330C-DFF8-EFE926C0DC20}"/>
              </a:ext>
            </a:extLst>
          </p:cNvPr>
          <p:cNvSpPr txBox="1"/>
          <p:nvPr/>
        </p:nvSpPr>
        <p:spPr>
          <a:xfrm>
            <a:off x="395288" y="1682659"/>
            <a:ext cx="8435478" cy="1529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32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2420E997-B864-3DA9-C9B2-19AA18A4DC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693408"/>
              </p:ext>
            </p:extLst>
          </p:nvPr>
        </p:nvGraphicFramePr>
        <p:xfrm>
          <a:off x="1799347" y="2262395"/>
          <a:ext cx="5545305" cy="2767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45305">
                  <a:extLst>
                    <a:ext uri="{9D8B030D-6E8A-4147-A177-3AD203B41FA5}">
                      <a16:colId xmlns:a16="http://schemas.microsoft.com/office/drawing/2014/main" val="3669512727"/>
                    </a:ext>
                  </a:extLst>
                </a:gridCol>
              </a:tblGrid>
              <a:tr h="344486">
                <a:tc>
                  <a:txBody>
                    <a:bodyPr/>
                    <a:lstStyle/>
                    <a:p>
                      <a:pPr marL="0" marR="0" lvl="0" indent="540385" algn="ctr" defTabSz="914400" rtl="0" eaLnBrk="1" fontAlgn="auto" latinLnBrk="0" hangingPunct="1">
                        <a:lnSpc>
                          <a:spcPct val="89286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TIPOLOGIE DI LOTTO</a:t>
                      </a:r>
                    </a:p>
                  </a:txBody>
                  <a:tcPr marL="68580" marR="68580" marT="0" marB="0" anchor="ctr" anchorCtr="1"/>
                </a:tc>
                <a:extLst>
                  <a:ext uri="{0D108BD9-81ED-4DB2-BD59-A6C34878D82A}">
                    <a16:rowId xmlns:a16="http://schemas.microsoft.com/office/drawing/2014/main" val="220164372"/>
                  </a:ext>
                </a:extLst>
              </a:tr>
              <a:tr h="84465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it-IT" sz="1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Viaggi di istruzione in Italia e all’estero a favore dei seguenti Istituti scolastici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0305190"/>
                  </a:ext>
                </a:extLst>
              </a:tr>
              <a:tr h="85689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it-IT" sz="1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Soggiorni, scambi e stage linguistici all’estero a favore dei seguenti Istituti scolastici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62926"/>
                  </a:ext>
                </a:extLst>
              </a:tr>
              <a:tr h="72132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it-IT" sz="1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Soggiorni naturalistici, soggiorni verdi, settimana bianca a favore dei seguenti Istituti scolastici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0728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695163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F0175-75FC-360F-964E-99463DB62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8F0D86B7-8612-2791-69D5-45E5500F0C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dirty="0"/>
              <a:t>LAVANOLO E LAVANDERIA</a:t>
            </a:r>
            <a:br>
              <a:rPr lang="it-IT" dirty="0"/>
            </a:br>
            <a:r>
              <a:rPr lang="it-IT" sz="2800" dirty="0"/>
              <a:t>Convenzione stipulata in data 19/10/2026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3380859-6D14-C76B-8A7E-D6406CC7710E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43375720-677E-7288-546F-509945789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8C796ED-65BF-8B30-344B-1E6DFED2C591}"/>
              </a:ext>
            </a:extLst>
          </p:cNvPr>
          <p:cNvSpPr txBox="1"/>
          <p:nvPr/>
        </p:nvSpPr>
        <p:spPr>
          <a:xfrm>
            <a:off x="1547664" y="1840235"/>
            <a:ext cx="8435478" cy="1529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32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</p:txBody>
      </p:sp>
      <p:graphicFrame>
        <p:nvGraphicFramePr>
          <p:cNvPr id="107" name="KPI 107">
            <a:extLst>
              <a:ext uri="{FF2B5EF4-FFF2-40B4-BE49-F238E27FC236}">
                <a16:creationId xmlns:a16="http://schemas.microsoft.com/office/drawing/2014/main" id="{E18EBA04-8FC2-D00C-B8F0-0743FB395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547779"/>
              </p:ext>
            </p:extLst>
          </p:nvPr>
        </p:nvGraphicFramePr>
        <p:xfrm>
          <a:off x="611560" y="2162230"/>
          <a:ext cx="7920880" cy="115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74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31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ASP ADERENTI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LOTTI AGGIUDICATI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VALORE GLOBALE STIMATO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DURATA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2800" b="0" dirty="0"/>
                        <a:t>4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2800" b="0" dirty="0"/>
                        <a:t>2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2800" b="0" dirty="0"/>
                        <a:t>17 M€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800" b="0" dirty="0"/>
                        <a:t>Convenzione: 36 mesi</a:t>
                      </a:r>
                    </a:p>
                    <a:p>
                      <a:pPr algn="ctr">
                        <a:buNone/>
                      </a:pPr>
                      <a:r>
                        <a:rPr lang="it-IT" sz="1800" b="0" dirty="0"/>
                        <a:t>Ordinativi di fornitura: 36 mesi 3 </a:t>
                      </a:r>
                      <a:r>
                        <a:rPr lang="it-IT" sz="1800" b="0" dirty="0" err="1"/>
                        <a:t>OdF</a:t>
                      </a:r>
                      <a:endParaRPr lang="it-IT" sz="1800" b="0" dirty="0"/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8" name="Tabella 108">
            <a:extLst>
              <a:ext uri="{FF2B5EF4-FFF2-40B4-BE49-F238E27FC236}">
                <a16:creationId xmlns:a16="http://schemas.microsoft.com/office/drawing/2014/main" id="{CDDBF0AA-B8BB-C9C8-14D2-099D180CDA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641771"/>
              </p:ext>
            </p:extLst>
          </p:nvPr>
        </p:nvGraphicFramePr>
        <p:xfrm>
          <a:off x="611560" y="3533868"/>
          <a:ext cx="7920880" cy="21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ASP ADERENTI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300" b="0" dirty="0"/>
                        <a:t>ASP La Quiete (Udine)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dirty="0"/>
                        <a:t>ASP Daniele Moro (Codroipo)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533391986"/>
                  </a:ext>
                </a:extLst>
              </a:tr>
              <a:tr h="42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dirty="0"/>
                        <a:t>ASP Giovanni </a:t>
                      </a:r>
                      <a:r>
                        <a:rPr lang="it-IT" sz="1300" b="0" dirty="0" err="1"/>
                        <a:t>Chiabà</a:t>
                      </a:r>
                      <a:r>
                        <a:rPr lang="it-IT" sz="1300" b="0" dirty="0"/>
                        <a:t> (San Giorgio di Nogaro)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3506978682"/>
                  </a:ext>
                </a:extLst>
              </a:tr>
              <a:tr h="42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dirty="0"/>
                        <a:t>ASP Istituto Regionale Rittmeyer (Trieste)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999851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442087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2D894-5F09-023B-8E9C-E87BEAC53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8B0F563-B9C3-50DA-5A3D-7065824B42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dirty="0"/>
              <a:t>LAVANOLO E LAVANDERIA</a:t>
            </a:r>
            <a:endParaRPr lang="it-IT" sz="2000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30923A0-4FAC-CADD-8B16-49AEE919BA25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A9C4B9DF-646D-2428-B29A-F9E7C69B1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CCC6B4A-DC44-07F7-7FF9-4C81BFB5A7E8}"/>
              </a:ext>
            </a:extLst>
          </p:cNvPr>
          <p:cNvSpPr txBox="1"/>
          <p:nvPr/>
        </p:nvSpPr>
        <p:spPr>
          <a:xfrm>
            <a:off x="395288" y="1682659"/>
            <a:ext cx="8435478" cy="1529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32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8A16F49C-C2ED-9727-8BB9-DED2241E33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637575"/>
              </p:ext>
            </p:extLst>
          </p:nvPr>
        </p:nvGraphicFramePr>
        <p:xfrm>
          <a:off x="1115616" y="1729221"/>
          <a:ext cx="7149257" cy="34238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76782">
                  <a:extLst>
                    <a:ext uri="{9D8B030D-6E8A-4147-A177-3AD203B41FA5}">
                      <a16:colId xmlns:a16="http://schemas.microsoft.com/office/drawing/2014/main" val="3713399489"/>
                    </a:ext>
                  </a:extLst>
                </a:gridCol>
                <a:gridCol w="5872475">
                  <a:extLst>
                    <a:ext uri="{9D8B030D-6E8A-4147-A177-3AD203B41FA5}">
                      <a16:colId xmlns:a16="http://schemas.microsoft.com/office/drawing/2014/main" val="1590463874"/>
                    </a:ext>
                  </a:extLst>
                </a:gridCol>
              </a:tblGrid>
              <a:tr h="695915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Lotto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540385" algn="ctr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OGGETTO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164372"/>
                  </a:ext>
                </a:extLst>
              </a:tr>
              <a:tr h="1354132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Servizi di </a:t>
                      </a:r>
                      <a:r>
                        <a:rPr lang="it-IT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lavanolo</a:t>
                      </a: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lavanderia a ridotto impatto ambientale per le Aziende pubbliche di servizi alla persona La Quiete di Udine e Daniele Moro di Codroipo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0305190"/>
                  </a:ext>
                </a:extLst>
              </a:tr>
              <a:tr h="1373757">
                <a:tc>
                  <a:txBody>
                    <a:bodyPr/>
                    <a:lstStyle/>
                    <a:p>
                      <a:pPr marL="0" indent="540385" algn="ctr" defTabSz="914400" rtl="0" eaLnBrk="1" latinLnBrk="0" hangingPunct="1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Servizi di </a:t>
                      </a:r>
                      <a:r>
                        <a:rPr lang="it-IT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lavanolo</a:t>
                      </a: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lavanderia a ridotto impatto ambientale per l’Azienda pubblica di servizi alla persona Giovanni </a:t>
                      </a:r>
                      <a:r>
                        <a:rPr lang="it-IT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Chiabà</a:t>
                      </a:r>
                      <a:r>
                        <a:rPr lang="it-IT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 San Giorgio di Nogaro e per l’Istituto regionale Rittmeyer per i ciechi di Trieste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62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045956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1E92D-C64D-AE64-88AE-91AA02A8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6739472-ACA5-EC21-B9C7-A4B32DD75C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dirty="0"/>
              <a:t>GARE IN PROGETTAZIONE</a:t>
            </a:r>
            <a:br>
              <a:rPr lang="it-IT" dirty="0"/>
            </a:br>
            <a:r>
              <a:rPr lang="it-IT" sz="2800" dirty="0"/>
              <a:t>Da bandire entro la fine del 2026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E610CB6-69BC-6E4F-CFB3-A8B0C930C7DF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97E72053-A071-23B4-E95F-5B6F1CB22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4B497AF-58DC-8103-45E1-74D0473FA9BC}"/>
              </a:ext>
            </a:extLst>
          </p:cNvPr>
          <p:cNvSpPr txBox="1"/>
          <p:nvPr/>
        </p:nvSpPr>
        <p:spPr>
          <a:xfrm>
            <a:off x="395288" y="1682659"/>
            <a:ext cx="8435478" cy="1529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32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</p:txBody>
      </p:sp>
      <p:graphicFrame>
        <p:nvGraphicFramePr>
          <p:cNvPr id="109" name="Tabella 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044364"/>
              </p:ext>
            </p:extLst>
          </p:nvPr>
        </p:nvGraphicFramePr>
        <p:xfrm>
          <a:off x="539551" y="2081075"/>
          <a:ext cx="7913887" cy="346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740801692"/>
                    </a:ext>
                  </a:extLst>
                </a:gridCol>
                <a:gridCol w="641079">
                  <a:extLst>
                    <a:ext uri="{9D8B030D-6E8A-4147-A177-3AD203B41FA5}">
                      <a16:colId xmlns:a16="http://schemas.microsoft.com/office/drawing/2014/main" val="1000118221"/>
                    </a:ext>
                  </a:extLst>
                </a:gridCol>
              </a:tblGrid>
              <a:tr h="35519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BENEFICIARI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DA BANDIRE NEL MESE DI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LOTTI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8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Servizi di global service per le Case di Riposo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Aiello del Friuli, Gorizia e Maniago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Novembre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3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24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Fornitura pasti a domicilio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Ambiti territoriali per la gestione associata del Servizio sociale dei Comuni (SSC) 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it-IT" sz="1400" b="0" dirty="0"/>
                        <a:t>ATS «Valli e Dolomiti friulane»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it-IT" sz="1400" b="0" dirty="0"/>
                        <a:t>ATS «Collio-Alto isontino»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it-IT" sz="1400" b="0" dirty="0"/>
                        <a:t>ATS «Friuli centrale»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Novembre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3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8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Fornitura di vestiario e accessori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Protezione Civile ed Enti locali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Novembre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8*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316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Viaggi di istruzione, stage, soggiorni linguistici, settimane bianche, verdi, ecc. (incluse le uscite didattiche senza pernottamento) 2^ ed.</a:t>
                      </a:r>
                    </a:p>
                    <a:p>
                      <a:pPr algn="l">
                        <a:buNone/>
                      </a:pPr>
                      <a:endParaRPr lang="it-IT" sz="1400" b="0" dirty="0"/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Istituti scolastici statali della Regione 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Dicembre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3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256949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474292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885AE-1402-5DD0-04F6-903CA1E96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AD3A2DC-22B7-307B-DD67-A6A1A0F7BA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4"/>
            <a:ext cx="8058150" cy="1439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sz="2800" dirty="0"/>
              <a:t>FOCUS </a:t>
            </a:r>
            <a:br>
              <a:rPr lang="it-IT" sz="2800" dirty="0"/>
            </a:br>
            <a:r>
              <a:rPr lang="it-IT" sz="2800" dirty="0"/>
              <a:t>Fornitura di vestiario e accessori - PC ed EELL 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01BAD10-2B10-2F43-7B27-F3CA97052AA8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44C4D393-6BBA-FEA1-2521-6DF9F9EED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23DB489-0613-F9A6-BBFA-7EABB4DC673E}"/>
              </a:ext>
            </a:extLst>
          </p:cNvPr>
          <p:cNvSpPr txBox="1"/>
          <p:nvPr/>
        </p:nvSpPr>
        <p:spPr>
          <a:xfrm>
            <a:off x="433388" y="2420887"/>
            <a:ext cx="8435478" cy="1529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32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D370D4A9-6E49-4295-0DCB-19847E1D9F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618030"/>
              </p:ext>
            </p:extLst>
          </p:nvPr>
        </p:nvGraphicFramePr>
        <p:xfrm>
          <a:off x="1624258" y="1917642"/>
          <a:ext cx="5895484" cy="40650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6972">
                  <a:extLst>
                    <a:ext uri="{9D8B030D-6E8A-4147-A177-3AD203B41FA5}">
                      <a16:colId xmlns:a16="http://schemas.microsoft.com/office/drawing/2014/main" val="2557920155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val="42565947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540385" algn="ctr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050" dirty="0">
                          <a:effectLst/>
                        </a:rPr>
                        <a:t>Lotto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7165" indent="540385" algn="ctr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050">
                          <a:effectLst/>
                        </a:rPr>
                        <a:t>Oggetto del Lotto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6041489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marL="177165" indent="540385" algn="ctr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050" dirty="0">
                          <a:effectLst/>
                        </a:rPr>
                        <a:t>1</a:t>
                      </a:r>
                      <a:endParaRPr lang="it-IT" sz="1400" dirty="0">
                        <a:effectLst/>
                      </a:endParaRPr>
                    </a:p>
                    <a:p>
                      <a:pPr marL="177165" indent="540385" algn="ctr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050" dirty="0">
                          <a:effectLst/>
                        </a:rPr>
                        <a:t> 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7165" algn="just">
                        <a:buNone/>
                      </a:pPr>
                      <a:r>
                        <a:rPr lang="it-IT" sz="1000" dirty="0">
                          <a:effectLst/>
                        </a:rPr>
                        <a:t>Dotazioni individuali tecnico logistiche per i </a:t>
                      </a:r>
                      <a:r>
                        <a:rPr lang="it-IT" sz="1000" b="1" dirty="0">
                          <a:effectLst/>
                        </a:rPr>
                        <a:t>dipendenti</a:t>
                      </a:r>
                      <a:r>
                        <a:rPr lang="it-IT" sz="1000" dirty="0">
                          <a:effectLst/>
                        </a:rPr>
                        <a:t> della Protezione civile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4925872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177165" indent="540385" algn="ctr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050" dirty="0">
                          <a:effectLst/>
                        </a:rPr>
                        <a:t>2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7165" algn="just">
                        <a:buNone/>
                      </a:pPr>
                      <a:r>
                        <a:rPr lang="it-IT" sz="1000" dirty="0">
                          <a:effectLst/>
                        </a:rPr>
                        <a:t>Dotazioni individuali tecnico logistiche per i </a:t>
                      </a:r>
                      <a:r>
                        <a:rPr lang="it-IT" sz="1000" b="1" dirty="0">
                          <a:effectLst/>
                        </a:rPr>
                        <a:t>volontari</a:t>
                      </a:r>
                      <a:r>
                        <a:rPr lang="it-IT" sz="1000" dirty="0">
                          <a:effectLst/>
                        </a:rPr>
                        <a:t> della Protezione civile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19473532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177165" indent="540385" algn="ctr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050" dirty="0">
                          <a:effectLst/>
                        </a:rPr>
                        <a:t>3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7165" algn="just">
                        <a:buNone/>
                      </a:pPr>
                      <a:r>
                        <a:rPr lang="it-IT" sz="1000" dirty="0">
                          <a:effectLst/>
                        </a:rPr>
                        <a:t>Dispositivi individuali antincendio boschivo per i </a:t>
                      </a:r>
                      <a:r>
                        <a:rPr lang="it-IT" sz="1000" b="1" dirty="0">
                          <a:effectLst/>
                        </a:rPr>
                        <a:t>volontari</a:t>
                      </a:r>
                      <a:r>
                        <a:rPr lang="it-IT" sz="1000" dirty="0">
                          <a:effectLst/>
                        </a:rPr>
                        <a:t> della Protezione civile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2424298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177165" indent="540385" algn="ctr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050" dirty="0">
                          <a:effectLst/>
                        </a:rPr>
                        <a:t>4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7165" algn="just">
                        <a:buNone/>
                      </a:pPr>
                      <a:r>
                        <a:rPr lang="it-IT" sz="1000" dirty="0">
                          <a:effectLst/>
                        </a:rPr>
                        <a:t>Calzature e dotazioni individuali per i </a:t>
                      </a:r>
                      <a:r>
                        <a:rPr lang="it-IT" sz="1000" b="1" dirty="0">
                          <a:effectLst/>
                        </a:rPr>
                        <a:t>dipendenti</a:t>
                      </a:r>
                      <a:r>
                        <a:rPr lang="it-IT" sz="1000" dirty="0">
                          <a:effectLst/>
                        </a:rPr>
                        <a:t> e i </a:t>
                      </a:r>
                      <a:r>
                        <a:rPr lang="it-IT" sz="1000" b="1" dirty="0">
                          <a:effectLst/>
                        </a:rPr>
                        <a:t>volontari</a:t>
                      </a:r>
                      <a:r>
                        <a:rPr lang="it-IT" sz="1000" dirty="0">
                          <a:effectLst/>
                        </a:rPr>
                        <a:t> della Protezione civile 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96669457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177165" indent="540385" algn="ctr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050" dirty="0">
                          <a:effectLst/>
                        </a:rPr>
                        <a:t>5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7165" algn="just">
                        <a:buNone/>
                      </a:pPr>
                      <a:r>
                        <a:rPr lang="it-IT" sz="1000" dirty="0">
                          <a:effectLst/>
                        </a:rPr>
                        <a:t>Dispositivi di protezione della testa e dotazioni individuali per i </a:t>
                      </a:r>
                      <a:r>
                        <a:rPr lang="it-IT" sz="1000" b="1" dirty="0">
                          <a:effectLst/>
                        </a:rPr>
                        <a:t>dipendenti</a:t>
                      </a:r>
                      <a:r>
                        <a:rPr lang="it-IT" sz="1000" dirty="0">
                          <a:effectLst/>
                        </a:rPr>
                        <a:t> e i </a:t>
                      </a:r>
                      <a:r>
                        <a:rPr lang="it-IT" sz="1000" b="1" dirty="0">
                          <a:effectLst/>
                        </a:rPr>
                        <a:t>volontari</a:t>
                      </a:r>
                      <a:r>
                        <a:rPr lang="it-IT" sz="1000" dirty="0">
                          <a:effectLst/>
                        </a:rPr>
                        <a:t> della Protezione civile 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13825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177165" indent="540385" algn="ctr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050" dirty="0">
                          <a:effectLst/>
                        </a:rPr>
                        <a:t>6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7165" algn="just">
                        <a:buNone/>
                      </a:pPr>
                      <a:r>
                        <a:rPr lang="it-IT" sz="1000" dirty="0">
                          <a:effectLst/>
                        </a:rPr>
                        <a:t>Dotazioni per operazioni di base e lavori in quota per i </a:t>
                      </a:r>
                      <a:r>
                        <a:rPr lang="it-IT" sz="1000" b="1" dirty="0">
                          <a:effectLst/>
                        </a:rPr>
                        <a:t>dipendenti</a:t>
                      </a:r>
                      <a:r>
                        <a:rPr lang="it-IT" sz="1000" dirty="0">
                          <a:effectLst/>
                        </a:rPr>
                        <a:t> e i </a:t>
                      </a:r>
                      <a:r>
                        <a:rPr lang="it-IT" sz="1000" b="1" dirty="0">
                          <a:effectLst/>
                        </a:rPr>
                        <a:t>volontari</a:t>
                      </a:r>
                      <a:r>
                        <a:rPr lang="it-IT" sz="1000" dirty="0">
                          <a:effectLst/>
                        </a:rPr>
                        <a:t> della Protezione civile 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9571835"/>
                  </a:ext>
                </a:extLst>
              </a:tr>
              <a:tr h="566613">
                <a:tc>
                  <a:txBody>
                    <a:bodyPr/>
                    <a:lstStyle/>
                    <a:p>
                      <a:pPr marL="177165" indent="540385" algn="ctr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050" dirty="0">
                          <a:effectLst/>
                        </a:rPr>
                        <a:t>7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7165" algn="just">
                        <a:buNone/>
                      </a:pPr>
                      <a:r>
                        <a:rPr lang="it-IT" sz="1000" dirty="0">
                          <a:effectLst/>
                        </a:rPr>
                        <a:t>Dotazioni per operazioni in ambiente acquatico per i </a:t>
                      </a:r>
                      <a:r>
                        <a:rPr lang="it-IT" sz="1000" b="1" dirty="0">
                          <a:effectLst/>
                        </a:rPr>
                        <a:t>dipendenti</a:t>
                      </a:r>
                      <a:r>
                        <a:rPr lang="it-IT" sz="1000" dirty="0">
                          <a:effectLst/>
                        </a:rPr>
                        <a:t> e i </a:t>
                      </a:r>
                      <a:r>
                        <a:rPr lang="it-IT" sz="1000" b="1" dirty="0">
                          <a:effectLst/>
                        </a:rPr>
                        <a:t>volontari</a:t>
                      </a:r>
                      <a:r>
                        <a:rPr lang="it-IT" sz="1000" dirty="0">
                          <a:effectLst/>
                        </a:rPr>
                        <a:t> della Protezione civile 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3352773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177165" indent="540385" algn="ctr">
                        <a:lnSpc>
                          <a:spcPct val="89286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it-IT" sz="1050" dirty="0">
                          <a:effectLst/>
                        </a:rPr>
                        <a:t>8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7165" algn="just">
                        <a:buNone/>
                      </a:pPr>
                      <a:r>
                        <a:rPr lang="it-IT" sz="1000" dirty="0">
                          <a:effectLst/>
                        </a:rPr>
                        <a:t>Dotazioni uso motosega per i </a:t>
                      </a:r>
                      <a:r>
                        <a:rPr lang="it-IT" sz="1000" b="1" dirty="0">
                          <a:effectLst/>
                        </a:rPr>
                        <a:t>dipendenti</a:t>
                      </a:r>
                      <a:r>
                        <a:rPr lang="it-IT" sz="1000" dirty="0">
                          <a:effectLst/>
                        </a:rPr>
                        <a:t> e i </a:t>
                      </a:r>
                      <a:r>
                        <a:rPr lang="it-IT" sz="1000" b="1" dirty="0">
                          <a:effectLst/>
                        </a:rPr>
                        <a:t>volontari</a:t>
                      </a:r>
                      <a:r>
                        <a:rPr lang="it-IT" sz="1000" dirty="0">
                          <a:effectLst/>
                        </a:rPr>
                        <a:t> della Protezione civile 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0305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190928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1E92D-C64D-AE64-88AE-91AA02A8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6739472-ACA5-EC21-B9C7-A4B32DD75C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dirty="0"/>
              <a:t>PROGRAMMAZIONE 2027 - IPOTESI</a:t>
            </a:r>
            <a:br>
              <a:rPr lang="it-IT" dirty="0"/>
            </a:br>
            <a:r>
              <a:rPr lang="it-IT" sz="2800" dirty="0"/>
              <a:t>Enti locali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E610CB6-69BC-6E4F-CFB3-A8B0C930C7DF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97E72053-A071-23B4-E95F-5B6F1CB22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4B497AF-58DC-8103-45E1-74D0473FA9BC}"/>
              </a:ext>
            </a:extLst>
          </p:cNvPr>
          <p:cNvSpPr txBox="1"/>
          <p:nvPr/>
        </p:nvSpPr>
        <p:spPr>
          <a:xfrm>
            <a:off x="395288" y="1682659"/>
            <a:ext cx="8435478" cy="1529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32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</p:txBody>
      </p:sp>
      <p:graphicFrame>
        <p:nvGraphicFramePr>
          <p:cNvPr id="110" name="Tabella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241366"/>
              </p:ext>
            </p:extLst>
          </p:nvPr>
        </p:nvGraphicFramePr>
        <p:xfrm>
          <a:off x="539552" y="2150000"/>
          <a:ext cx="7913887" cy="25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66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8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8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EDIZIONE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BENEFICIARI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Divise e accessori per Polizia Locale e Corpo Forestale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b="0" dirty="0"/>
                        <a:t>3ª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b="0" dirty="0"/>
                        <a:t>Comuni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Servizi cimiteriali, custodia e sorveglianza, sportello amministrativo, manutenzione verde e pulizia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b="0" dirty="0"/>
                        <a:t>3ª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b="0" dirty="0"/>
                        <a:t>Comuni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dirty="0"/>
                        <a:t>Ristorazione scolastica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b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/>
                        <a:t>6ª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200" dirty="0"/>
                    </a:p>
                    <a:p>
                      <a:pPr algn="ctr"/>
                      <a:r>
                        <a:rPr lang="it-IT" sz="1200" dirty="0"/>
                        <a:t>Comuni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7404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474292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1E92D-C64D-AE64-88AE-91AA02A8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6739472-ACA5-EC21-B9C7-A4B32DD75C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dirty="0"/>
              <a:t>PROGRAMMAZIONE 2027 - IPOTESI</a:t>
            </a:r>
            <a:br>
              <a:rPr lang="it-IT" dirty="0"/>
            </a:br>
            <a:r>
              <a:rPr lang="it-IT" sz="2800" dirty="0"/>
              <a:t>Sicurezza sul lavoro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E610CB6-69BC-6E4F-CFB3-A8B0C930C7DF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97E72053-A071-23B4-E95F-5B6F1CB22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4B497AF-58DC-8103-45E1-74D0473FA9BC}"/>
              </a:ext>
            </a:extLst>
          </p:cNvPr>
          <p:cNvSpPr txBox="1"/>
          <p:nvPr/>
        </p:nvSpPr>
        <p:spPr>
          <a:xfrm>
            <a:off x="395288" y="1682659"/>
            <a:ext cx="8435478" cy="1529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32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</p:txBody>
      </p:sp>
      <p:graphicFrame>
        <p:nvGraphicFramePr>
          <p:cNvPr id="111" name="Tabella 111"/>
          <p:cNvGraphicFramePr>
            <a:graphicFrameLocks noGrp="1"/>
          </p:cNvGraphicFramePr>
          <p:nvPr/>
        </p:nvGraphicFramePr>
        <p:xfrm>
          <a:off x="539552" y="2150000"/>
          <a:ext cx="7913887" cy="18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2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9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2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0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INIZIATIVA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EDIZIONE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100" b="1" dirty="0"/>
                        <a:t>BENEFICIARI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Servizio di prevenzione e protezione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b="0" dirty="0"/>
                        <a:t>2ª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Amministrazioni, ASP e istituti scolastici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Sorveglianza sanitaria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400" b="0" dirty="0"/>
                        <a:t>2ª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400" b="0" dirty="0"/>
                        <a:t>Amministrazioni, ASP e istituti scolastici</a:t>
                      </a:r>
                    </a:p>
                  </a:txBody>
                  <a:tcPr marL="72000" marR="72000" marT="36000" marB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474292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1E92D-C64D-AE64-88AE-91AA02A8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6739472-ACA5-EC21-B9C7-A4B32DD75C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058150" cy="110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it-IT" dirty="0"/>
              <a:t>PROGRAMMAZIONE 2027 - IPOTESI</a:t>
            </a:r>
            <a:br>
              <a:rPr lang="it-IT" dirty="0"/>
            </a:br>
            <a:r>
              <a:rPr lang="it-IT" sz="2800" dirty="0"/>
              <a:t>Servizi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E610CB6-69BC-6E4F-CFB3-A8B0C930C7DF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97E72053-A071-23B4-E95F-5B6F1CB22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4B497AF-58DC-8103-45E1-74D0473FA9BC}"/>
              </a:ext>
            </a:extLst>
          </p:cNvPr>
          <p:cNvSpPr txBox="1"/>
          <p:nvPr/>
        </p:nvSpPr>
        <p:spPr>
          <a:xfrm>
            <a:off x="395288" y="1682659"/>
            <a:ext cx="8435478" cy="1529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3200" dirty="0"/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it-IT" sz="1800" dirty="0"/>
          </a:p>
        </p:txBody>
      </p:sp>
      <p:graphicFrame>
        <p:nvGraphicFramePr>
          <p:cNvPr id="2" name="Oggetto 1">
            <a:extLst>
              <a:ext uri="{FF2B5EF4-FFF2-40B4-BE49-F238E27FC236}">
                <a16:creationId xmlns:a16="http://schemas.microsoft.com/office/drawing/2014/main" id="{A16622B7-8518-7E8E-7A07-7DFC0AE40C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234884"/>
              </p:ext>
            </p:extLst>
          </p:nvPr>
        </p:nvGraphicFramePr>
        <p:xfrm>
          <a:off x="3957638" y="3233738"/>
          <a:ext cx="12287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228801" imgH="390628" progId="Excel.Sheet.12">
                  <p:embed/>
                </p:oleObj>
              </mc:Choice>
              <mc:Fallback>
                <p:oleObj name="Worksheet" r:id="rId2" imgW="1228801" imgH="390628" progId="Excel.Sheet.12">
                  <p:embed/>
                  <p:pic>
                    <p:nvPicPr>
                      <p:cNvPr id="2" name="Oggetto 1">
                        <a:extLst>
                          <a:ext uri="{FF2B5EF4-FFF2-40B4-BE49-F238E27FC236}">
                            <a16:creationId xmlns:a16="http://schemas.microsoft.com/office/drawing/2014/main" id="{A16622B7-8518-7E8E-7A07-7DFC0AE40C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957638" y="3233738"/>
                        <a:ext cx="1228725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4167F2B1-13BA-FC29-2C12-7D7FE12C7F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760724"/>
              </p:ext>
            </p:extLst>
          </p:nvPr>
        </p:nvGraphicFramePr>
        <p:xfrm>
          <a:off x="1043608" y="2420888"/>
          <a:ext cx="7200799" cy="2623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3471">
                  <a:extLst>
                    <a:ext uri="{9D8B030D-6E8A-4147-A177-3AD203B41FA5}">
                      <a16:colId xmlns:a16="http://schemas.microsoft.com/office/drawing/2014/main" val="160081761"/>
                    </a:ext>
                  </a:extLst>
                </a:gridCol>
                <a:gridCol w="2128664">
                  <a:extLst>
                    <a:ext uri="{9D8B030D-6E8A-4147-A177-3AD203B41FA5}">
                      <a16:colId xmlns:a16="http://schemas.microsoft.com/office/drawing/2014/main" val="2676349279"/>
                    </a:ext>
                  </a:extLst>
                </a:gridCol>
                <a:gridCol w="2128664">
                  <a:extLst>
                    <a:ext uri="{9D8B030D-6E8A-4147-A177-3AD203B41FA5}">
                      <a16:colId xmlns:a16="http://schemas.microsoft.com/office/drawing/2014/main" val="3048186996"/>
                    </a:ext>
                  </a:extLst>
                </a:gridCol>
              </a:tblGrid>
              <a:tr h="4287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dirty="0"/>
                        <a:t>INIZIATIVA</a:t>
                      </a:r>
                    </a:p>
                    <a:p>
                      <a:pPr algn="ctr"/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dirty="0"/>
                        <a:t>EDIZIONE</a:t>
                      </a:r>
                    </a:p>
                    <a:p>
                      <a:pPr algn="ctr"/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dirty="0"/>
                        <a:t>BENEFICIARI</a:t>
                      </a:r>
                    </a:p>
                    <a:p>
                      <a:pPr algn="ctr"/>
                      <a:endParaRPr lang="it-IT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574471"/>
                  </a:ext>
                </a:extLst>
              </a:tr>
              <a:tr h="4287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/>
                        <a:t>Trasporto scolastico</a:t>
                      </a:r>
                    </a:p>
                    <a:p>
                      <a:pPr algn="l"/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/>
                        <a:t>7ª</a:t>
                      </a:r>
                    </a:p>
                    <a:p>
                      <a:pPr algn="ctr"/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Comuni, EDR PN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263758"/>
                  </a:ext>
                </a:extLst>
              </a:tr>
              <a:tr h="7717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/>
                        <a:t>Viaggi di istruzione, stage, soggiorni linguistici, settimane bianche, verdi, ecc. (incluse le uscite didattiche senza pernottamento)</a:t>
                      </a:r>
                    </a:p>
                    <a:p>
                      <a:pPr algn="l"/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b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/>
                        <a:t>3ª</a:t>
                      </a:r>
                    </a:p>
                    <a:p>
                      <a:pPr algn="ctr"/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/>
                        <a:t>Istituti scolastici statali della Regione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046934"/>
                  </a:ext>
                </a:extLst>
              </a:tr>
              <a:tr h="428764">
                <a:tc>
                  <a:txBody>
                    <a:bodyPr/>
                    <a:lstStyle/>
                    <a:p>
                      <a:pPr algn="l"/>
                      <a:r>
                        <a:rPr lang="it-IT" sz="1200" dirty="0"/>
                        <a:t>Servizi di global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/>
                        <a:t>2ª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/>
                        <a:t>ASP e Case di riposo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565961"/>
                  </a:ext>
                </a:extLst>
              </a:tr>
              <a:tr h="428764">
                <a:tc>
                  <a:txBody>
                    <a:bodyPr/>
                    <a:lstStyle/>
                    <a:p>
                      <a:pPr algn="l"/>
                      <a:r>
                        <a:rPr lang="it-IT" sz="1200" dirty="0"/>
                        <a:t>Servizi di ristorazione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/>
                        <a:t>2ª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/>
                        <a:t>ASP e Case di riposo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816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474292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A5140-A35B-CA67-76F2-4B8761C53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1AADBBCF-2B46-9AB8-ACCE-3DB7E48A72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981075"/>
            <a:ext cx="8209160" cy="489619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3200" dirty="0"/>
              <a:t>CONTATTI CUC</a:t>
            </a:r>
            <a:br>
              <a:rPr lang="it-IT" sz="3200" dirty="0"/>
            </a:br>
            <a:br>
              <a:rPr lang="it-IT" sz="2800" dirty="0"/>
            </a:br>
            <a:br>
              <a:rPr lang="it-IT" sz="2800" b="0" dirty="0"/>
            </a:br>
            <a:endParaRPr lang="it-IT" sz="2800" b="0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A3DB384-193B-C55D-8F8F-6034800030C6}"/>
              </a:ext>
            </a:extLst>
          </p:cNvPr>
          <p:cNvSpPr/>
          <p:nvPr/>
        </p:nvSpPr>
        <p:spPr bwMode="auto">
          <a:xfrm>
            <a:off x="322164" y="6237312"/>
            <a:ext cx="7058148" cy="432048"/>
          </a:xfrm>
          <a:prstGeom prst="rect">
            <a:avLst/>
          </a:prstGeom>
          <a:solidFill>
            <a:srgbClr val="2144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DecimaWE Rg" panose="02000000000000000000" pitchFamily="2" charset="0"/>
            </a:endParaRPr>
          </a:p>
        </p:txBody>
      </p:sp>
      <p:sp>
        <p:nvSpPr>
          <p:cNvPr id="8" name="Text Box 27">
            <a:extLst>
              <a:ext uri="{FF2B5EF4-FFF2-40B4-BE49-F238E27FC236}">
                <a16:creationId xmlns:a16="http://schemas.microsoft.com/office/drawing/2014/main" id="{7F23B35E-FCAF-D504-A81D-39768DDEA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6093296"/>
            <a:ext cx="798195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DecimaWE Rg" panose="02000000000000000000" pitchFamily="2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dirty="0">
                <a:solidFill>
                  <a:schemeClr val="bg1"/>
                </a:solidFill>
              </a:rPr>
              <a:t>Direzione Centrale patrimonio, demanio, servizi generali e sistemi informativi Servizio Centrale unica di committenza e provveditorato</a:t>
            </a:r>
          </a:p>
          <a:p>
            <a:pPr eaLnBrk="1" hangingPunct="1">
              <a:spcBef>
                <a:spcPct val="50000"/>
              </a:spcBef>
            </a:pPr>
            <a:endParaRPr lang="it-IT" altLang="it-IT" sz="2000" dirty="0">
              <a:solidFill>
                <a:schemeClr val="bg1"/>
              </a:solidFill>
            </a:endParaRP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830F8FB3-B522-193F-4256-08E566E766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290266"/>
              </p:ext>
            </p:extLst>
          </p:nvPr>
        </p:nvGraphicFramePr>
        <p:xfrm>
          <a:off x="395288" y="1825624"/>
          <a:ext cx="8120062" cy="3043535"/>
        </p:xfrm>
        <a:graphic>
          <a:graphicData uri="http://schemas.openxmlformats.org/drawingml/2006/table">
            <a:tbl>
              <a:tblPr/>
              <a:tblGrid>
                <a:gridCol w="8120062">
                  <a:extLst>
                    <a:ext uri="{9D8B030D-6E8A-4147-A177-3AD203B41FA5}">
                      <a16:colId xmlns:a16="http://schemas.microsoft.com/office/drawing/2014/main" val="291541426"/>
                    </a:ext>
                  </a:extLst>
                </a:gridCol>
              </a:tblGrid>
              <a:tr h="3043535">
                <a:tc>
                  <a:txBody>
                    <a:bodyPr/>
                    <a:lstStyle/>
                    <a:p>
                      <a:r>
                        <a:rPr lang="it-IT" sz="28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RUP Monica Paviotti</a:t>
                      </a:r>
                    </a:p>
                    <a:p>
                      <a:r>
                        <a:rPr lang="en-US" sz="28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Tel. 0432 555944</a:t>
                      </a:r>
                      <a:endParaRPr lang="it-IT" sz="28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8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Mail: </a:t>
                      </a:r>
                      <a:r>
                        <a:rPr lang="en-US" sz="2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monica.paviotti@regione.fvg.it</a:t>
                      </a:r>
                      <a:endParaRPr lang="en-US" sz="2800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280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8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ISTRUTTORI: Giovanni Antares, Gabriele </a:t>
                      </a:r>
                      <a:r>
                        <a:rPr lang="en-US" sz="2800" u="non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Deganutti</a:t>
                      </a:r>
                      <a:r>
                        <a:rPr lang="en-US" sz="280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Nicole Franceschet, Federica Trinca, Giulia Vitale</a:t>
                      </a:r>
                    </a:p>
                  </a:txBody>
                  <a:tcPr marL="89535" marR="895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4058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11219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DecimaWE Rg"/>
        <a:ea typeface=""/>
        <a:cs typeface=""/>
      </a:majorFont>
      <a:minorFont>
        <a:latin typeface="DecimaWE Rg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DecimaWE Rg" panose="02000000000000000000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4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DecimaWE Rg" panose="02000000000000000000" pitchFamily="2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E1206B9E05AB8469C1230FE2638813A" ma:contentTypeVersion="1" ma:contentTypeDescription="Creare un nuovo documento." ma:contentTypeScope="" ma:versionID="3defdf147bba4906e4c87c9abf72ffa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07027eaa144eb809f075463d81fdffa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a inizio pianificazion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a fine pianificazion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2032C6-81A6-4DCF-882B-D80C02E9D3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944F06-F17D-49B0-927D-8F63E3443827}">
  <ds:schemaRefs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http://schemas.microsoft.com/sharepoint/v3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037C7F5-CA04-4B75-A4BB-86BD969B5872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9B909D31-F573-4C0A-A497-3CF081FB6F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1656</TotalTime>
  <Words>1708</Words>
  <Application>Microsoft Office PowerPoint</Application>
  <PresentationFormat>Presentazione su schermo (4:3)</PresentationFormat>
  <Paragraphs>270</Paragraphs>
  <Slides>16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4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DecimaUNI02 Rg</vt:lpstr>
      <vt:lpstr>DecimaW03 Rg</vt:lpstr>
      <vt:lpstr>DecimaWE Rg</vt:lpstr>
      <vt:lpstr>Times New Roman</vt:lpstr>
      <vt:lpstr>Wingdings</vt:lpstr>
      <vt:lpstr>Struttura predefinita</vt:lpstr>
      <vt:lpstr>2_Personalizza struttura</vt:lpstr>
      <vt:lpstr>Personalizza struttura</vt:lpstr>
      <vt:lpstr>1_Personalizza struttura</vt:lpstr>
      <vt:lpstr>Worksheet</vt:lpstr>
      <vt:lpstr>Presentazione standard di PowerPoint</vt:lpstr>
      <vt:lpstr>RISTORAZIONE SCOLASTICA 5a ed. Procedura in fase di valutazione delle offerte</vt:lpstr>
      <vt:lpstr>RISTORAZIONE SCOLASTICA 5a ed. </vt:lpstr>
      <vt:lpstr>RISTORAZIONE SCOLASTICA 5a ed.</vt:lpstr>
      <vt:lpstr>TRASPORTO SCOLASTICO 6a ed. Procedura in fase di valutazione delle offerte</vt:lpstr>
      <vt:lpstr>TRASPORTO SCOLASTICO 6a ed.</vt:lpstr>
      <vt:lpstr>VIAGGI DI ISTRUZIONE, STAGE, SOGGIORNI ESTERO,  SETTIMANA BIANCA  1a ed. Convenzione attiva dal 15/09/2026</vt:lpstr>
      <vt:lpstr>VIAGGI DI ISTRUZIONE, STAGE, SOGGIORNI ESTERO,  SETTIMANA BIANCA  1a ed.</vt:lpstr>
      <vt:lpstr>LAVANOLO E LAVANDERIA Convenzione stipulata in data 19/10/2026</vt:lpstr>
      <vt:lpstr>LAVANOLO E LAVANDERIA</vt:lpstr>
      <vt:lpstr>GARE IN PROGETTAZIONE Da bandire entro la fine del 2026</vt:lpstr>
      <vt:lpstr>FOCUS  Fornitura di vestiario e accessori - PC ed EELL </vt:lpstr>
      <vt:lpstr>PROGRAMMAZIONE 2027 - IPOTESI Enti locali</vt:lpstr>
      <vt:lpstr>PROGRAMMAZIONE 2027 - IPOTESI Sicurezza sul lavoro</vt:lpstr>
      <vt:lpstr>PROGRAMMAZIONE 2027 - IPOTESI Servizi</vt:lpstr>
      <vt:lpstr>CONTATTI CUC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sandro</dc:creator>
  <cp:lastModifiedBy>Antares Giovanni</cp:lastModifiedBy>
  <cp:revision>146</cp:revision>
  <dcterms:created xsi:type="dcterms:W3CDTF">2006-02-07T08:20:31Z</dcterms:created>
  <dcterms:modified xsi:type="dcterms:W3CDTF">2026-10-22T09:53:12Z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pologia">
    <vt:lpwstr>Varie</vt:lpwstr>
  </property>
  <property fmtid="{D5CDD505-2E9C-101B-9397-08002B2CF9AE}" pid="3" name="ContentTypeId">
    <vt:lpwstr>0x0101009E1206B9E05AB8469C1230FE2638813A</vt:lpwstr>
  </property>
</Properties>
</file>