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38" r:id="rId6"/>
    <p:sldMasterId id="2147483714" r:id="rId7"/>
    <p:sldMasterId id="2147483726" r:id="rId8"/>
  </p:sldMasterIdLst>
  <p:notesMasterIdLst>
    <p:notesMasterId r:id="rId43"/>
  </p:notesMasterIdLst>
  <p:handoutMasterIdLst>
    <p:handoutMasterId r:id="rId44"/>
  </p:handoutMasterIdLst>
  <p:sldIdLst>
    <p:sldId id="275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9" r:id="rId38"/>
    <p:sldId id="390" r:id="rId39"/>
    <p:sldId id="387" r:id="rId40"/>
    <p:sldId id="388" r:id="rId41"/>
    <p:sldId id="391" r:id="rId4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4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920" autoAdjust="0"/>
  </p:normalViewPr>
  <p:slideViewPr>
    <p:cSldViewPr>
      <p:cViewPr varScale="1">
        <p:scale>
          <a:sx n="110" d="100"/>
          <a:sy n="110" d="100"/>
        </p:scale>
        <p:origin x="1992" y="62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D2AF0B1-6623-0CAD-D95C-2DFC28F5C9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922AB94-6A0D-2126-A987-5875DFEA1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BF3705B1-592D-7B64-9F6E-29B608FC876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BCF3BEF4-6FC9-F13F-3F01-FD34FC98E1A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9C3CAB8D-A8A2-46FF-9487-0BFEFAB808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880C2FA-00CC-3AF0-44B1-C8DE6C55AC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58054D7-BC67-F86C-8C52-CEB519A485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6F98B9D0-33DD-DA20-F845-466B5608DC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71027601-6720-1B33-899E-BE3099DC28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8D4C6974-C31D-D36B-4EE0-FAE5093E39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395B0968-3317-6A36-AB07-B3E67DF92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A043759C-E9B9-49CA-8EEF-027FB05DAC9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0">
            <a:extLst>
              <a:ext uri="{FF2B5EF4-FFF2-40B4-BE49-F238E27FC236}">
                <a16:creationId xmlns:a16="http://schemas.microsoft.com/office/drawing/2014/main" id="{C62EE801-74C5-2614-C5CD-34A215C59B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14650" y="228600"/>
            <a:ext cx="5943600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it-IT" sz="2000">
                <a:solidFill>
                  <a:schemeClr val="bg1"/>
                </a:solidFill>
                <a:latin typeface="DecimaUNI02 Rg" pitchFamily="50" charset="0"/>
              </a:rPr>
              <a:t>Al servizio di gente unica</a:t>
            </a:r>
            <a:endParaRPr lang="it-IT" altLang="it-IT" sz="20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3" name="Text Box 1032">
            <a:extLst>
              <a:ext uri="{FF2B5EF4-FFF2-40B4-BE49-F238E27FC236}">
                <a16:creationId xmlns:a16="http://schemas.microsoft.com/office/drawing/2014/main" id="{529BEAF4-7F2A-49F3-F5C5-9985EFB5BB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57550" y="5029200"/>
            <a:ext cx="30289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8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77D9248E-C012-4061-F7DC-BE0507073A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096000"/>
            <a:ext cx="24003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967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4953991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901213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75051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164353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5531838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21856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839070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718058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892407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43663" y="990600"/>
            <a:ext cx="2014537" cy="449580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990600"/>
            <a:ext cx="5891213" cy="4495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1313213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339606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457964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23390441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8648344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8030837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BA9525-9DAB-C86D-B7C2-DCCD315F6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FE9B4-B8B0-494E-B48E-B99E021B3EAE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FD940C-6CA7-5C4D-8F3B-A889ECAF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7B8565-B31F-8044-DC2D-3BE219FE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11C9F-16D0-4F89-9966-E67B4D8013A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6731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4F7673-1A85-41CB-DFDC-921AABFB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464CC-EDE8-491F-B1AC-46052E1D15F7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C289B1-7FD1-AC87-0DB0-B8C78292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9B259F-BC2E-1579-1631-78771B2E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50E1D-B9CF-4E39-8DB5-65BCF0E18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977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965F47-6A61-9EE8-B0DE-0C15C0613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0480-916B-421D-A7B9-0308661E5241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0A6F87-905D-83E8-A729-2D6BA780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823EB9-5E59-F43F-B016-AB44B7B4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5D95-1CF4-49D5-8347-537BF4B3E8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1688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9A7ACDB-6D93-3B0B-0694-91A75AEA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3AAD-776A-4825-A6C8-258CD3353D1C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4B8EA7F-9F51-EAEE-AD4D-EE640901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D1AF5A6-D602-B537-9B05-13A3E1A0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545EC-7851-4947-8650-670A92A192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3632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C8A00F73-A67E-CF18-2374-D92EB8FA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ABAD9-D35C-4790-B5AE-E6D87092B377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E9D3748-2049-8F09-407F-FDD31C55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8DA7F17-9A42-31E5-1540-4367672F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8C673-D751-4167-AE98-927DF731536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4378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C5153ED4-976B-4670-8F09-F0D69D2B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4F462-7273-4BED-8D60-7B0EE5DE368D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C6A00E1-CDBC-A7E3-27FB-BB03F197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E75B5AE4-04FB-D65A-EDC8-978AE65E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0F00B-E007-425D-9D53-E10B7D926FC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32907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CFDF4C35-2887-1CB2-0AE0-E43CABD7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C2544-3496-40FB-9B7E-2DBCEBEF12FB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B940205-67DA-C178-B00D-3D05EAEE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AA8ADDD-C424-C7CE-6B52-13BBAEEA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C9FA1-68E7-41D4-B19D-336E26D9C7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81790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3DDDE84-2F75-916F-49CA-5FBEC7284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D0DB6-B083-4D8B-BE7B-26717AC9DDE9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09C6F00-CFE0-1F0D-39A7-2240B9C5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707406E-54A3-8EB4-128B-BF7E24AF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33AF4-53ED-4086-B5FF-A67F341E145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1393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1DC51BF-F28B-CAEB-4FB6-6910BF5E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F5397-5F74-4F94-9798-D37572C8D152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781AACC8-32D8-A6DC-71AE-DA94C9D33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6AB2CD-C7E0-0379-8491-14AF6ADC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02C4F-4A89-4E12-B014-85369502EB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8028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A9C0BB-C947-95D1-E0F5-578DC450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56B57-04C8-4170-A47C-422FD620C232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30F494-8A1D-7F10-B07C-0BA6CAAD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01F17C-A5FC-C9ED-66BB-F1F75C07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8E69E-1D08-4D22-A95E-036FE2FA991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14048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9B1884-BE4F-A990-40F5-1751FB7D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742F-DD88-42F7-810D-5CEF867D8830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57E605-3E8C-0BC0-1618-02DBCFF8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16049B-6438-31CD-6251-2E81F40A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E1153-43FA-4FE4-8F02-6B0942CE9E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099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5C227A-BA12-4EC9-18DA-35F57525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B27D7-3BD2-4AF9-B9EE-67DFBF9037AB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1F3BF3-D9FE-0357-FDC7-ED8C6A11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3B9AF0-AAFA-C8C2-FFC4-483ACFCE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56FB0-A784-4A57-9B2A-E1408823B5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9960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38506A-EEE2-F9CE-F45C-3BB62876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BDD7C-4A28-4FF3-907C-C4905B7102CD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F573E-6B6A-3028-FED1-09E97736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6CF6B4-67F9-3D0D-8476-9B272560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9F21F-1DA5-440B-B752-E4CDEEAAB05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51197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B6EB6B-7AD0-3747-E13C-87E14E35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3A72-B755-46DD-A6B8-22A1DE8E8708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5D77AC-AEE9-33E2-0429-694E9DC9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5D8293-191D-BF9E-3EB5-603B51C7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E5462-33F5-4C9E-8594-1EDCE7413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224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C8D3BA89-C538-3B02-2A65-C71D66C0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CD634-9AFC-4F41-87DE-EFE81D63A480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D9D3536-0813-2BB9-44E5-3E5410BE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53014E5-19B5-639A-093E-4AFBB552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B2B4C-F359-4330-9D40-EBE717D9FC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15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60E2BA3-0C08-F6DE-BFD2-11FD857D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BB53B-B05D-4C9C-9DD6-B728CB6EB657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939F866-63CB-36A2-03B0-FBDC5861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A5842513-D202-41A3-F010-2D6F8228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91A49-F7FA-43C2-985C-A132E6AEE3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4287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46E8AA7-6C81-695E-78A0-45C6E125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1E5A-170A-426F-AEAF-34B3713C9A86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6BDF3182-DCB9-85EC-0319-1D576B39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DF49B78-BB12-C29E-BC67-B8EDA300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4685A-98BB-4E26-B6B0-A3A1E76A4CF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48619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3F194A7E-4D67-8EC3-7340-3C1257E2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FEF2E-6D65-412A-8F40-5012FDAB0C89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51036A4-18F2-6B10-E940-0ED1EAC5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F546AF5-0E41-A9A6-6B31-A7242F38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ABFFF-20B3-4790-B0B4-6D2A366B127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2223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CA87642-91EE-775A-E0D0-6B2266361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C14D3-9F39-46C0-881E-73A6E83A4E10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777D725-D41E-1731-04D4-5624A588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6B60FC0-FFCE-67FA-3D7D-7F13C269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F9DE-ED07-4189-B757-8B784CAF61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2272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4D15E83-7B26-508D-21CF-8D4927E4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0A439-2239-44A6-9A97-9FFAF3FDBDCF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3F7BBAB-69C3-B1A2-57B0-85D9ED84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75FF6F8-98A8-E563-68A7-8B5E4673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BB90E-EC3B-4A77-B2FF-318D3E5581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39713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2C235B-C247-E8EB-888C-219F2A98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99193-9996-4AAC-B8DB-B1CFD4FEEC99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18EB2-2123-D2E3-F658-86985226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72C3C8-1964-1474-AF04-E15263C2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7D0116-7006-4AAD-9D5D-13909F6E542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6979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FA5E24-DD4D-291D-82C0-2FAC9A02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81C5-D353-475F-BF9F-EF256CE3B2D1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E243B2-3244-D911-17F5-8894BD46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D90BAD-BA7C-9908-0A47-305B0C803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24A76-7CD3-47E0-B9D6-4684B2961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2110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598D7B-A26F-FED9-0598-E5049C38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5305B-1741-4AFA-96FB-0521A9BC2EC2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A22AB6-3535-9F0C-8BB9-AD18021F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CF28EB-56D6-A806-CF26-2ACA03FF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6041F-7BED-4C0B-A2C5-D36108B4160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8780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5F2C03-3A94-ABD4-7145-F08E8A81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EEA2D-3E50-47AD-95EE-DD2BD3235DF7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962AC0-85AF-A8BC-1A4A-76EB1D4D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D9561-EEB7-7C8D-CFD3-EC8E0D7B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F9243-0DDE-4A17-829E-807DEF9DC1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71960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68B277-F12B-2B80-6F39-BFD7EA5E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1DD8-95F6-435D-BD31-EE669517EA48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D1823C-EC25-DB2C-2D31-370C86D1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2E37D1-93A9-EB42-2F8C-2AB8FEA7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FB13A-0291-413A-94D7-56D86326323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10327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A4842B4-DAAE-0A4B-9C7D-3E7B670BE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CC4BE-CF15-497B-99C5-ED36D4FF53A5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CD37BFB-A1BA-B056-CC67-7244656F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581DA23-4F9D-0DDB-7C29-7342F1C8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CD1D7-BDF8-43A1-8E78-C4C2339CEB0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6067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5763D92-4B67-549E-E8AC-9897EC3D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01EC-954E-45D7-9890-1CF3508431E4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0A3C83C-6752-DA1B-CA6A-A610AB88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B458B7DA-E41D-22BB-0AFF-3147EACF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DE600-F5AA-4175-A3ED-BAECEE7263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63766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DFE657B1-2B6B-3B95-1246-99FAFB60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3E44F-9FB5-4833-802C-A09C1125B83A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4DE70F9-3070-7DF6-2AFF-B0DC4886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29E3CE4-D3C9-69F7-EAD3-632A006E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5EC40-AD5A-446D-8082-19488827BF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70856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4787EE70-5C5D-9D29-5C52-B9D5AAE0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E3F5-C4A1-4F0B-827D-C765A45CF077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098DBDA-968C-93D9-BBBF-564BD359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31E8A915-FC05-227A-00DB-B33D6632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1D08-DD67-4E59-8641-422013AD82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2158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56C7322-F587-60DA-63E1-D9F757EC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7FD7E-56AE-47EC-BB3C-4CB1A9C3577E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E65F081-D9CF-F0AE-B19D-12237189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FF9AFB2-B54B-4393-80F7-8DC12B20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9E24D-CF8A-40CF-A20D-EBC9D01ACD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63024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9A060F6-9A97-082E-4C89-46180FF5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2915E-E4F9-43B3-B35A-B9432B2CC9D2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3211206E-3237-3B04-F06E-D35BF4A2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E8A70A4-0B6D-39A4-30BB-847F7E33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4A137-E346-4E3F-BA2E-6E67662D64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81973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21A8AE-416A-201C-648B-FF2567708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B996B-7358-431F-AC76-ADD428C29702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E8724D-FB3D-782D-94B0-0C4342E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E47E16-67C8-496F-AE87-BDBF5B57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BD54D-7925-4B4E-BA27-DDA741B8EB0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22662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685163-88AB-9F87-41C8-DDA2688F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37F1-A68F-4356-ACD7-00523D2720AA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B0EE28-9C2A-6EA8-8941-A8B6CFEF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1D398-1BA0-E34B-3BC0-B1F6E63C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494AF-84CF-4D26-9B69-84AB761541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175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>
            <a:extLst>
              <a:ext uri="{FF2B5EF4-FFF2-40B4-BE49-F238E27FC236}">
                <a16:creationId xmlns:a16="http://schemas.microsoft.com/office/drawing/2014/main" id="{9D8BA0D8-6A77-F69B-FF5E-F22BDD18DB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9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Text Box 22">
            <a:extLst>
              <a:ext uri="{FF2B5EF4-FFF2-40B4-BE49-F238E27FC236}">
                <a16:creationId xmlns:a16="http://schemas.microsoft.com/office/drawing/2014/main" id="{414DCC36-D8AE-04FD-624C-6CCF0A3497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38600" y="265113"/>
            <a:ext cx="48006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1030" name="Text Box 24">
            <a:extLst>
              <a:ext uri="{FF2B5EF4-FFF2-40B4-BE49-F238E27FC236}">
                <a16:creationId xmlns:a16="http://schemas.microsoft.com/office/drawing/2014/main" id="{B5D67AA0-2BB3-77CE-7AD0-73CF0F47311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3013"/>
            <a:ext cx="81534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it-IT" altLang="it-IT" sz="2000" dirty="0">
                <a:solidFill>
                  <a:schemeClr val="bg1"/>
                </a:solidFill>
              </a:rPr>
              <a:t>Direzione centrale infrastrutture e territorio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3" r:id="rId12"/>
    <p:sldLayoutId id="2147484494" r:id="rId13"/>
    <p:sldLayoutId id="2147484495" r:id="rId14"/>
    <p:sldLayoutId id="2147484496" r:id="rId15"/>
    <p:sldLayoutId id="2147484497" r:id="rId1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lr>
          <a:srgbClr val="21449C"/>
        </a:buClr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>
            <a:extLst>
              <a:ext uri="{FF2B5EF4-FFF2-40B4-BE49-F238E27FC236}">
                <a16:creationId xmlns:a16="http://schemas.microsoft.com/office/drawing/2014/main" id="{DB579BA3-C6CC-3B2F-F785-02EE79AAD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2051" name="Segnaposto testo 2">
            <a:extLst>
              <a:ext uri="{FF2B5EF4-FFF2-40B4-BE49-F238E27FC236}">
                <a16:creationId xmlns:a16="http://schemas.microsoft.com/office/drawing/2014/main" id="{A6681B37-19CA-42DC-6D9B-F701B8115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E2D3C6-A3AE-B3AE-4D09-FBD25E3F8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7C4AC9FE-1646-4262-A386-09F1436EE62A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745138-C1B3-2839-980D-A23B2C6B7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18E668-8B96-2931-5CF2-7EA278555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9E0E2C9D-BDB2-4D56-87E5-8A2832F2563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>
            <a:extLst>
              <a:ext uri="{FF2B5EF4-FFF2-40B4-BE49-F238E27FC236}">
                <a16:creationId xmlns:a16="http://schemas.microsoft.com/office/drawing/2014/main" id="{81699015-E027-0AC0-8F18-476AB1AC5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3075" name="Segnaposto testo 2">
            <a:extLst>
              <a:ext uri="{FF2B5EF4-FFF2-40B4-BE49-F238E27FC236}">
                <a16:creationId xmlns:a16="http://schemas.microsoft.com/office/drawing/2014/main" id="{7E21237D-C86B-EC91-E36C-79B6ED563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C64CF1-D1D0-656B-46E4-A6E67F56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6E0D1EE-ACEA-459C-AD27-E378A4115B71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B75E88-0F18-4EA3-CEF1-4CCFBDB20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615B71-C04A-1986-F745-56FDF2431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FC6EB87C-36AF-46B5-B063-0F407CEEF3C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>
            <a:extLst>
              <a:ext uri="{FF2B5EF4-FFF2-40B4-BE49-F238E27FC236}">
                <a16:creationId xmlns:a16="http://schemas.microsoft.com/office/drawing/2014/main" id="{FF61C902-4404-A2B1-50BC-32AAEA5AA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4099" name="Segnaposto testo 2">
            <a:extLst>
              <a:ext uri="{FF2B5EF4-FFF2-40B4-BE49-F238E27FC236}">
                <a16:creationId xmlns:a16="http://schemas.microsoft.com/office/drawing/2014/main" id="{4665B073-CE54-27DE-BC56-F42F60581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C7DC53-2486-50C4-813F-A27B69DF8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F43CEE16-BB74-4678-A3DC-F1431F5E8A34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167BD1-1AF8-B08B-3CC3-148647874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1BEC0-91E3-9AAA-E96D-DB38F691B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2EC45A4-7E11-40CB-A35C-31DE7E7C00E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alessandra.stolfa@regione.fvg.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4">
            <a:extLst>
              <a:ext uri="{FF2B5EF4-FFF2-40B4-BE49-F238E27FC236}">
                <a16:creationId xmlns:a16="http://schemas.microsoft.com/office/drawing/2014/main" id="{1628F937-31F6-CF3A-DBE5-7EC02762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55" name="Text Box 27">
            <a:extLst>
              <a:ext uri="{FF2B5EF4-FFF2-40B4-BE49-F238E27FC236}">
                <a16:creationId xmlns:a16="http://schemas.microsoft.com/office/drawing/2014/main" id="{31487F60-AAED-1F68-ABC5-9B65E86AB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23556" name="Rectangle 12">
            <a:extLst>
              <a:ext uri="{FF2B5EF4-FFF2-40B4-BE49-F238E27FC236}">
                <a16:creationId xmlns:a16="http://schemas.microsoft.com/office/drawing/2014/main" id="{FF785494-4AC7-E2B8-FCB7-BE098B546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308000"/>
            <a:ext cx="8058150" cy="423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ctr"/>
            <a:r>
              <a:rPr lang="it-IT" altLang="it-IT" sz="3200" b="1" dirty="0">
                <a:solidFill>
                  <a:schemeClr val="bg1"/>
                </a:solidFill>
              </a:rPr>
              <a:t>Iniziative di acquisto centralizzato della </a:t>
            </a:r>
          </a:p>
          <a:p>
            <a:pPr algn="ctr">
              <a:spcAft>
                <a:spcPts val="600"/>
              </a:spcAft>
            </a:pPr>
            <a:r>
              <a:rPr lang="it-IT" altLang="it-IT" sz="3200" b="1" dirty="0">
                <a:solidFill>
                  <a:schemeClr val="bg1"/>
                </a:solidFill>
              </a:rPr>
              <a:t>Centrale unica di committenza e provveditorato regionale</a:t>
            </a:r>
          </a:p>
          <a:p>
            <a:pPr algn="ctr"/>
            <a:r>
              <a:rPr lang="it-IT" altLang="it-IT" sz="4800" b="1" dirty="0">
                <a:solidFill>
                  <a:srgbClr val="FFC000"/>
                </a:solidFill>
              </a:rPr>
              <a:t>22 ottobre 2026</a:t>
            </a:r>
          </a:p>
          <a:p>
            <a:pPr algn="ctr"/>
            <a:r>
              <a:rPr lang="it-IT" altLang="it-IT" sz="2800" b="1" dirty="0">
                <a:solidFill>
                  <a:srgbClr val="FFC000"/>
                </a:solidFill>
              </a:rPr>
              <a:t>Auditorium – TRIESTE</a:t>
            </a:r>
          </a:p>
          <a:p>
            <a:pPr algn="ctr">
              <a:spcBef>
                <a:spcPts val="1200"/>
              </a:spcBef>
            </a:pPr>
            <a:r>
              <a:rPr lang="it-IT" altLang="it-IT" sz="3600" b="1" dirty="0">
                <a:solidFill>
                  <a:schemeClr val="bg1"/>
                </a:solidFill>
              </a:rPr>
              <a:t>incontro con Enti locali ed enti convenzionati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 BIBLIOTECARI 5ª ed.</a:t>
            </a:r>
            <a:br>
              <a:rPr lang="it-IT" sz="1800"/>
            </a:br>
            <a:r>
              <a:rPr lang="it-IT" sz="1800" dirty="0"/>
              <a:t>ATTIVA dal 01.08.2026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1" dirty="0"/>
                        <a:t>SERVIZI BIBLIOTECARI</a:t>
                      </a:r>
                      <a:r>
                        <a:rPr lang="it-IT" sz="1300" b="0" dirty="0"/>
                        <a:t> - 5^ edizione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Minimo 36 mesi</a:t>
                      </a:r>
                    </a:p>
                    <a:p>
                      <a:pPr algn="l">
                        <a:buNone/>
                      </a:pPr>
                      <a:r>
                        <a:rPr lang="it-IT" sz="1300" b="0" dirty="0"/>
                        <a:t>massimo 48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18/02/2026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24/03/2026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ATTIVA dal 01.08.2026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Nota"/>
          <p:cNvSpPr txBox="1"/>
          <p:nvPr/>
        </p:nvSpPr>
        <p:spPr>
          <a:xfrm>
            <a:off x="539552" y="5045688"/>
            <a:ext cx="7913887" cy="4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it-IT" sz="1800" b="1" dirty="0">
                <a:solidFill>
                  <a:srgbClr val="21449C"/>
                </a:solidFill>
              </a:rPr>
              <a:t>Conferimenti di incarico alla CUC da parte di 55 Enti locali</a:t>
            </a:r>
          </a:p>
        </p:txBody>
      </p:sp>
      <p:sp>
        <p:nvSpPr>
          <p:cNvPr id="5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 BIBLIOTECARI 5ª ed.</a:t>
            </a:r>
            <a:br>
              <a:rPr lang="it-IT" sz="1800"/>
            </a:br>
            <a:r>
              <a:rPr lang="it-IT" sz="1800" dirty="0"/>
              <a:t>Lotti e operatori economici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33878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 (DESTINATARI)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OPERATORE ECONOMICO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8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1" dirty="0"/>
                        <a:t>Servizi bibliotecari</a:t>
                      </a:r>
                      <a:r>
                        <a:rPr lang="it-IT" sz="1100" b="0" dirty="0"/>
                        <a:t> presso le Biblioteche del Comune di </a:t>
                      </a:r>
                      <a:r>
                        <a:rPr lang="it-IT" sz="1100" b="1" dirty="0"/>
                        <a:t>Udine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CNS CONSORZIO NAZIONALE SERVIZI SOCIETA' COOPERATIVA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39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1" dirty="0"/>
                        <a:t>Servizi bibliotecari</a:t>
                      </a:r>
                      <a:r>
                        <a:rPr lang="it-IT" sz="1100" b="0" dirty="0"/>
                        <a:t> presso le Biblioteche delle Amministrazioni che appartengono ai Sistemi Bibliotecari del Friuli (SBHU), Medio Friuli, del Gemonese, Canal del Ferro e Val Canale 2.0, ai Comuni di Fagagna e San Daniele del Friuli, oltre ad eventuali altre Amministrazioni che insistono sul territorio dell'ex Provincia di Udine che non appartengono a nessun sistema bibliotecario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RTI formato da CNS – Consorzio Nazionale Servizi Società Cooperativa (Capogruppo mandataria), LA.SE. SOC. COOP. SOCIALE (impresa mandante) e La Collina Società Cooperativa Sociale ONLUS Impresa Sociale (impresa mandante)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1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1" dirty="0"/>
                        <a:t>Servizi bibliotecari</a:t>
                      </a:r>
                      <a:r>
                        <a:rPr lang="it-IT" sz="1100" b="0" dirty="0"/>
                        <a:t> presso le Biblioteche delle Amministrazioni che appartengono ai Sistemi Bibliotecari Inbiblio e Tagliamento-Sile, al Comune di Lignano Sabbiadoro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RTI formato da CNS – Consorzio Nazionale Servizi Società Cooperativa (Capogruppo mandataria) e La Collina Società Cooperativa Sociale ONLUS Impresa Sociale (impresa mandante)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 BIBLIOTECARI 5ª ed.</a:t>
            </a:r>
            <a:br>
              <a:rPr lang="it-IT" sz="1800"/>
            </a:br>
            <a:r>
              <a:rPr lang="it-IT" sz="1800" dirty="0"/>
              <a:t>Lotti e operatori economici (segue)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1693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 (DESTINATARI)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OPERATORE ECONOMICO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30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4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1" dirty="0"/>
                        <a:t>Servizi bibliotecari</a:t>
                      </a:r>
                      <a:r>
                        <a:rPr lang="it-IT" sz="1100" b="0" dirty="0"/>
                        <a:t> presso le Biblioteche delle Amministrazioni che appartengono ai Sistemi Bibliotecari Bibliogo! e Cividalese, oltre ad eventuali altre Amministrazioni che insistono sul territorio dell'ex Provincia di Gorizia che non appartengono a nessun sistema bibliotecario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RTI formato da La Collina Società Cooperativa Sociale ONLUS Impresa Sociale (Capogruppo mandataria) e CNS – Consorzio Nazionale Servizi Società Cooperativa (impresa mandante)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 BIBLIOTECARI 5ª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45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(A)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€ 10.571.566,00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opzione di proroga (B)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€ 5.285.783,00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 (20% di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€ 2.114.313,20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 (contingency)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€ 3.171.469,80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€ 21.143.132,00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ENTI LOCALI 4ª ed.</a:t>
            </a:r>
            <a:br>
              <a:rPr lang="it-IT" sz="1800"/>
            </a:br>
            <a:r>
              <a:rPr lang="it-IT" sz="1800" dirty="0"/>
              <a:t>ATTIVA dal 10.08.2026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768532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1" dirty="0"/>
                        <a:t>Servizio di tesoreria a favore degli Enti locali</a:t>
                      </a:r>
                      <a:r>
                        <a:rPr lang="it-IT" sz="1300" b="0" dirty="0"/>
                        <a:t> – 4^ edizione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 in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fino al 31 dicembre 2028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60 MESI + opzione di proroga di 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11/03/2026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04/06/2026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ATTIVA dal 10.08.2026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ENTI LOCALI 4ª ed.</a:t>
            </a:r>
            <a:br>
              <a:rPr lang="it-IT" sz="1800"/>
            </a:br>
            <a:r>
              <a:rPr lang="it-IT" sz="1800" dirty="0"/>
              <a:t>Lotti e operatori economici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3467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 (DESTINATARI)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OPERATORE ECONOMICO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73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tesoreria</a:t>
                      </a:r>
                    </a:p>
                    <a:p>
                      <a:pPr algn="l">
                        <a:buNone/>
                      </a:pPr>
                      <a:r>
                        <a:rPr lang="it-IT" sz="1100" b="0" dirty="0"/>
                        <a:t>Elenco degli Enti locali che hanno conferito l'incarico alla CUC ai fini dell'adesione al Contratto quadro: Cassacco, Magnano in Riviera, Majano, Pagnacco, Ragogna.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CREDITO COOPERATIVO FRIULI SC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73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tesoreria</a:t>
                      </a:r>
                    </a:p>
                    <a:p>
                      <a:pPr algn="l">
                        <a:buNone/>
                      </a:pPr>
                      <a:r>
                        <a:rPr lang="it-IT" sz="1100" b="0" dirty="0"/>
                        <a:t>Elenco degli Enti locali che hanno conferito l'incarico alla CUC ai fini dell'adesione al Contratto quadro: Castions di Strada, Pavia di Udine, Trivignano Udinese.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CREDITO COOPERATIVO FRIULI SC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73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tesoreria</a:t>
                      </a:r>
                    </a:p>
                    <a:p>
                      <a:pPr algn="l">
                        <a:buNone/>
                      </a:pPr>
                      <a:r>
                        <a:rPr lang="it-IT" sz="1100" b="0" dirty="0"/>
                        <a:t>Elenco degli Enti locali che hanno conferito l'incarico alla CUC ai fini dell'adesione al Contratto quadro: Comeglians, Enemonzo, Preone, Ravascletto.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BANCA DI CIVIDALE S.C.p.A.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73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4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tesoreria</a:t>
                      </a:r>
                    </a:p>
                    <a:p>
                      <a:pPr algn="l">
                        <a:buNone/>
                      </a:pPr>
                      <a:r>
                        <a:rPr lang="it-IT" sz="1100" b="0" dirty="0"/>
                        <a:t>Elenco degli Enti locali che hanno conferito l'incarico alla CUC ai fini dell'adesione al Contratto quadro: San Dorligo della Valle, San Floriano del Collio, Stregna.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BANCA DI CIVIDALE S.C.p.A.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ENTI LOCALI 4ª ed.</a:t>
            </a:r>
            <a:br>
              <a:rPr lang="it-IT" sz="1800"/>
            </a:br>
            <a:r>
              <a:rPr lang="it-IT" sz="1800" dirty="0"/>
              <a:t>Lotti e operatori economici (segue)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1012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 (DESTINATARI)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OPERATORE ECONOMICO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tesoreria</a:t>
                      </a:r>
                    </a:p>
                    <a:p>
                      <a:pPr algn="l">
                        <a:buNone/>
                      </a:pPr>
                      <a:r>
                        <a:rPr lang="it-IT" sz="1100" b="0" dirty="0"/>
                        <a:t>Ente locale che ha conferito l'incarico alla CUC ai fini dell'adesione al Contratto quadro: Tavagnacco.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CREDITO COOPERATIVO FRIULI SC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ENTI LOCALI 4ª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45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(A)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€ 518.635,00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opzione di proroga (B)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€ 311.181,00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 (20% di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€ 103.727,00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co. 1, lett. a (contingency)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€ 124.977,90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€ 1.058.520,90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Nota"/>
          <p:cNvSpPr txBox="1"/>
          <p:nvPr/>
        </p:nvSpPr>
        <p:spPr>
          <a:xfrm>
            <a:off x="539552" y="4889640"/>
            <a:ext cx="7913887" cy="4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it-IT" sz="1800" b="1" dirty="0">
                <a:solidFill>
                  <a:srgbClr val="21449C"/>
                </a:solidFill>
              </a:rPr>
              <a:t>Conferimenti di incarico alla CUC da parte di 16 Enti locali</a:t>
            </a:r>
          </a:p>
        </p:txBody>
      </p:sp>
      <p:sp>
        <p:nvSpPr>
          <p:cNvPr id="5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AR/ER/SANITÀ 2ª ed.</a:t>
            </a:r>
            <a:br>
              <a:rPr lang="it-IT" sz="1800"/>
            </a:br>
            <a:r>
              <a:rPr lang="it-IT" sz="1800" dirty="0"/>
              <a:t>ATTIVA dal 05.10.2026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768532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Servizio di tesoreria a favore di AR/ER/SANITA' - 2^ ed.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60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60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28/04/2026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20/07/2026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ATTIVA dal </a:t>
                      </a:r>
                      <a:r>
                        <a:rPr lang="it-IT" sz="1300" b="1" dirty="0"/>
                        <a:t>05.10.2026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TESORERIA AR/ER/SANITÀ 2ª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1584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€ 15.000.000,00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€ 3.000.000,00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€ 18.000.000,00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Nota"/>
          <p:cNvSpPr txBox="1"/>
          <p:nvPr/>
        </p:nvSpPr>
        <p:spPr>
          <a:xfrm>
            <a:off x="539552" y="4014820"/>
            <a:ext cx="7913887" cy="4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it-IT" sz="1800" b="1" dirty="0">
                <a:solidFill>
                  <a:srgbClr val="21449C"/>
                </a:solidFill>
              </a:rPr>
              <a:t>AGGIUDICATARIO: INTESA SANPAOLO S.P.A.</a:t>
            </a:r>
          </a:p>
        </p:txBody>
      </p:sp>
      <p:sp>
        <p:nvSpPr>
          <p:cNvPr id="5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DISTRIBUTORI AUTOMATICI ISTITUTI SCOLASTICI</a:t>
            </a:r>
            <a:br>
              <a:rPr lang="it-IT" sz="1800"/>
            </a:br>
            <a:r>
              <a:rPr lang="it-IT" sz="1800" dirty="0"/>
              <a:t>Lotti 1 e 3 attivi dal 24/08/2026 – Lotto 2 attivo dal 26/08/2026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92137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Servizi di ristorazione, mediante distributori automatici per </a:t>
                      </a:r>
                      <a:r>
                        <a:rPr lang="it-IT" sz="1300" b="1" dirty="0"/>
                        <a:t>Istituti scolastici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24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CONTRATTI DERIVATI DI CONCESSIONE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60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31/03/2026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14/05/2026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ATTIVI LOTTI 1 E 3 dal 24/08/2026</a:t>
                      </a:r>
                    </a:p>
                    <a:p>
                      <a:pPr algn="l">
                        <a:buNone/>
                      </a:pPr>
                      <a:r>
                        <a:rPr lang="it-IT" sz="1300" b="0" dirty="0"/>
                        <a:t>ATTIVO LOTTO 2 dal 26/08/2026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DISTRIBUTORI AUTOMATICI ISTITUTI SCOLASTICI</a:t>
            </a:r>
            <a:br>
              <a:rPr lang="it-IT" sz="1800"/>
            </a:br>
            <a:r>
              <a:rPr lang="it-IT" sz="1800" dirty="0"/>
              <a:t>Lotti, valori e aggiudicatari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3132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173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DELLA CONCESSIONE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IMPORTO PER MODIFICHE EX ART. 189, C. 1, LETT. A), DEL CODICE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AGGIUDICATARIO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8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1 – Provincia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€ 861.042,00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€ 86.104,20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€ 947.146,20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GRUPPO ILLIRIA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8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2 - Provincia di Udine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€ 1.914.962,50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€ 191.496,25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€ 2.106.458,75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GRUPPO ILLIRIA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3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3 – Provincia di Pordenone – Istituti d'istruzione superiore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€ 1.187.856,25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€ 118.785,63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€ 1.306.641,88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GRUPPO ILLIRIA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3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4 – Provincia di Pordenone – Istituti comprensivi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€ 440.638,50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€ 44.063,85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€ 484.702,35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-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€ 4.404.499,25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€ 440.449,93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€ 4.844.949,18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DISTRIBUTORI AUTOMATICI</a:t>
            </a:r>
            <a:br>
              <a:rPr lang="it-IT" sz="1800"/>
            </a:br>
            <a:r>
              <a:rPr lang="it-IT" sz="1800" dirty="0"/>
              <a:t>Da bandire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006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48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000" b="1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000" b="1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000" b="1" dirty="0"/>
                        <a:t>DURATA CONTRATTI DERIVATI DI CONCESSIONE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000" b="1" dirty="0"/>
                        <a:t>DA BANDIRE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000" b="1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7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0" dirty="0"/>
                        <a:t>Servizio di ristorazione, mediante </a:t>
                      </a:r>
                      <a:r>
                        <a:rPr lang="it-IT" sz="1200" b="1" dirty="0"/>
                        <a:t>distributori automatici</a:t>
                      </a:r>
                      <a:r>
                        <a:rPr lang="it-IT" sz="1200" b="0" dirty="0"/>
                        <a:t> per gli Enti del SSR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24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60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ottobre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71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0" dirty="0"/>
                        <a:t>Servizio di ristorazione, mediante </a:t>
                      </a:r>
                      <a:r>
                        <a:rPr lang="it-IT" sz="1200" b="1" dirty="0"/>
                        <a:t>distributori automatici</a:t>
                      </a:r>
                      <a:r>
                        <a:rPr lang="it-IT" sz="1200" b="0" dirty="0"/>
                        <a:t> per </a:t>
                      </a:r>
                      <a:r>
                        <a:rPr lang="it-IT" sz="1200" b="1" dirty="0"/>
                        <a:t>Istituti scolastici - 2^ edizione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24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60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novembre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QUOTIDIANI, RIVISTE E LIBRI 4ª ed.</a:t>
            </a:r>
            <a:br>
              <a:rPr lang="it-IT" sz="1800"/>
            </a:br>
            <a:r>
              <a:rPr lang="it-IT" sz="1800" dirty="0"/>
              <a:t>ATTIVA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84137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Servizio di fornitura/servizi on line quotidiani, riviste specializzate, periodici e libri 4^ ed.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48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01/06/2026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14/07/2026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68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ATTIVA</a:t>
                      </a:r>
                    </a:p>
                    <a:p>
                      <a:pPr algn="l">
                        <a:buNone/>
                      </a:pPr>
                      <a:r>
                        <a:rPr lang="it-IT" sz="1300" b="0" dirty="0"/>
                        <a:t>LOTTO 1 dal 22/01/2027</a:t>
                      </a:r>
                    </a:p>
                    <a:p>
                      <a:pPr algn="l">
                        <a:buNone/>
                      </a:pPr>
                      <a:r>
                        <a:rPr lang="it-IT" sz="1300" b="0" dirty="0"/>
                        <a:t>LOTTO 2 dal 11/12/2026</a:t>
                      </a:r>
                    </a:p>
                    <a:p>
                      <a:pPr algn="l">
                        <a:buNone/>
                      </a:pPr>
                      <a:r>
                        <a:rPr lang="it-IT" sz="1300" b="0" dirty="0"/>
                        <a:t>LOTTO 3 dal 07/09/2026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QUOTIDIANI, RIVISTE E LIBRI 4ª ed.</a:t>
            </a:r>
            <a:br>
              <a:rPr lang="it-IT" sz="1800"/>
            </a:br>
            <a:r>
              <a:rPr lang="it-IT" sz="1800" dirty="0"/>
              <a:t>Lotti e fornitori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1917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FORNITORI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Fornitura di libri, italiani e stranieri, in formato cartaceo e/o online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TERMINAL DISTRIBUZIONE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2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Fornitura di abbonamenti a periodici, italiani e stranieri, in formato cartaceo, cartaceo + online e only online e a banche dati online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CELDES SRL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Fornitura di abbonamenti a quotidiani online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SIMUL NEWS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QUOTIDIANI, RIVISTE E LIBRI 4ª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1584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a base di gara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€ 4.940.000,00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€ 988.000,00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a base di gara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€ 5.928.000,00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DEL VERDE SSR FVG</a:t>
            </a:r>
            <a:br>
              <a:rPr lang="it-IT" sz="1800"/>
            </a:br>
            <a:r>
              <a:rPr lang="it-IT" sz="1800" dirty="0"/>
              <a:t>PRE AGGIUDICAZIONE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Manutenzione del </a:t>
                      </a:r>
                      <a:r>
                        <a:rPr lang="it-IT" sz="1300" b="1" dirty="0"/>
                        <a:t>verde</a:t>
                      </a:r>
                      <a:r>
                        <a:rPr lang="it-IT" sz="1300" b="0" dirty="0"/>
                        <a:t> per </a:t>
                      </a:r>
                      <a:r>
                        <a:rPr lang="it-IT" sz="1300" b="1" dirty="0"/>
                        <a:t>SSR FVG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48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48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04/06/2026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20/07/2026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PRE AGGIUDICAZIONE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DPCM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DEL VERDE SSR FVG</a:t>
            </a:r>
            <a:br>
              <a:rPr lang="it-IT" sz="1800"/>
            </a:br>
            <a:r>
              <a:rPr lang="it-IT" sz="1800" dirty="0"/>
              <a:t>Lotti e proposte di aggiudicazione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3387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PROPOSTA DI AGGIUDICAZIONE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1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manutenzione e gestione del verde da eseguirsi a favore dell'Azienda Sanitaria Universitaria Giuliano Isontina (ASUGI)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RTI costituendo formato da C.O.S.M. CONSORZIO OPERATIVO SALUTE MENTALE S.C.S. (capogruppo mandataria) e da "IL MOSAICO" CONSORZIO DI COOPERATIVE SOCIALI-SOCIETA' COOP. SOCIALE (impresa mandante)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1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manutenzione e gestione del verde da eseguirsi a favore dell'Azienda Sanitaria Universitaria Friuli Centrale (ASU FC)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RTI costituendo formato da C.O.S.M. CONSORZIO OPERATIVO SALUTE MENTALE S.C.S. (capogruppo mandataria) e da "IL MOSAICO" CONSORZIO DI COOPERATIVE SOCIALI-SOCIETA' COOP. SOCIALE (impresa mandante)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Servizio di manutenzione e gestione del verde da eseguirsi a favore dell'Azienda Sanitaria Friuli Occidentale (AS FO) e dell'Istituto di Ricovero e Cura a Carattere Scientifico "Centro di Riferimento Oncologico" di Aviano (IRCCS CRO)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100" b="0" dirty="0"/>
                        <a:t>COOP NONCELLO SOCIETÀ COOPERATIVA SOCIALE IMPRESA SOCIALE ONLUS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DEL VERDE SSR FVG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45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(A)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€ 10.940.000,00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opzione di proroga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€ 2.735.000,00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€ 4.376.000,00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 (20% di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€ 2.188.000,00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€ 20.239.000,00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STRADE 3ª ed.</a:t>
            </a:r>
            <a:br>
              <a:rPr lang="it-IT" sz="1800"/>
            </a:br>
            <a:r>
              <a:rPr lang="it-IT" sz="1800" dirty="0"/>
              <a:t>Valutazione offerte tecniche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Manutenzione strade 3^ ed.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 in mesi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minima di 12 mesi e massima di 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18/06/2026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30/07/2026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Valutazione offerte tecniche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DPCM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STRADE 3ª ed.</a:t>
            </a:r>
            <a:br>
              <a:rPr lang="it-IT" sz="1800"/>
            </a:br>
            <a:r>
              <a:rPr lang="it-IT" sz="1800" dirty="0"/>
              <a:t>Lotti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3263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66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1" dirty="0"/>
                        <a:t>Servizio di manutenzione del verde lungo le strade e le piste ciclabili – Area giuliana</a:t>
                      </a:r>
                    </a:p>
                    <a:p>
                      <a:pPr algn="l">
                        <a:buNone/>
                      </a:pPr>
                      <a:r>
                        <a:rPr lang="it-IT" sz="1400" b="0" dirty="0"/>
                        <a:t>L'ambito territoriale corrisponde a quello della Provincia di Trieste.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66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1" dirty="0"/>
                        <a:t>Servizio di manutenzione del verde lungo le strade e le piste ciclabili – Area isontina</a:t>
                      </a:r>
                    </a:p>
                    <a:p>
                      <a:pPr algn="l">
                        <a:buNone/>
                      </a:pPr>
                      <a:r>
                        <a:rPr lang="it-IT" sz="1400" b="0" dirty="0"/>
                        <a:t>L'ambito territoriale corrisponde a quello della Provincia di Gorizia.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66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1" dirty="0"/>
                        <a:t>Servizio di manutenzione del verde lungo le strade e le piste ciclabili – Area udinese e pordenonese</a:t>
                      </a:r>
                    </a:p>
                    <a:p>
                      <a:pPr algn="l">
                        <a:buNone/>
                      </a:pPr>
                      <a:r>
                        <a:rPr lang="it-IT" sz="1400" b="0" dirty="0"/>
                        <a:t>L'ambito territoriale corrisponde a quello delle Province di Udine e Pordenone.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MANUTENZIONE STRADE 3ª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12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€ 7.980.000,00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€ 1.596.000,00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€ 1.596.000,00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€ 11.172.000,00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VERDE PUBBLICO 3ª ed.</a:t>
            </a:r>
            <a:br>
              <a:rPr lang="it-IT" sz="1800"/>
            </a:br>
            <a:r>
              <a:rPr lang="it-IT" sz="1800" dirty="0"/>
              <a:t>Scadenza offerte: 05/11/2026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Verde pubblico 3 ^ edizione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minima di 12 mesi e massima di 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25/09/2026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1" dirty="0"/>
                        <a:t>05/11/2026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-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DPCM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VERDE PUBBLICO 3ª ed.</a:t>
            </a:r>
            <a:br>
              <a:rPr lang="it-IT" sz="1800"/>
            </a:br>
            <a:r>
              <a:rPr lang="it-IT" sz="1800" dirty="0"/>
              <a:t>Lotti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138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NUMERO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8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Servizio di gestione e manutenzione del verde pubblico – </a:t>
                      </a:r>
                      <a:r>
                        <a:rPr lang="it-IT" sz="1400" b="1" dirty="0"/>
                        <a:t>Area giuliana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74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Servizio di gestione e manutenzione del verde pubblico – </a:t>
                      </a:r>
                      <a:r>
                        <a:rPr lang="it-IT" sz="1400" b="1" dirty="0"/>
                        <a:t>Area Friuli centrale, Alto Friuli, Gemonese, Canal del Ferro e Val Canale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83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Servizio di gestione e manutenzione del verde pubblico – </a:t>
                      </a:r>
                      <a:r>
                        <a:rPr lang="it-IT" sz="1400" b="1" dirty="0"/>
                        <a:t>Area pordenonese e Carnia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VERDE PUBBLICO 3ª ed.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12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€ 8.150.000,00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€ 2.445.000,00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€ 1.630.000,00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€ 12.225.000,00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PULIZIA IMMOBILI ENTI RAFVG</a:t>
            </a:r>
            <a:br>
              <a:rPr lang="it-IT" sz="1800"/>
            </a:br>
            <a:r>
              <a:rPr lang="it-IT" sz="1800" dirty="0"/>
              <a:t>Valutazione offerte tecniche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Servizi di pulizia immobili per enti RAFVG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minima di 12 mesi e massima di 48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29/06/2026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06/08/2026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Valutazione offerte tecniche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DPCM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PULIZIA IMMOBILI ENTI RAFVG</a:t>
            </a:r>
            <a:br>
              <a:rPr lang="it-IT" sz="1800"/>
            </a:br>
            <a:r>
              <a:rPr lang="it-IT" sz="1800" dirty="0"/>
              <a:t>Lotti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613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8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N. LOTTO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OGGETTO DEL LOTTO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74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1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 di pulizia a ridotto impatto ambientale da eseguirsi presso le sedi e relative pertinenze delle Amministrazioni DELL'AREA ISONTINA E BASSA FRIULANA (ex Lotto 3)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74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 di pulizia a ridotto impatto ambientale da eseguirsi presso le sedi e relative pertinenze delle Amministrazioni dell'AREA PORDENONESE (ex Lotto 4)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74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 di pulizia a ridotto impatto ambientale da eseguirsi presso le sedi e relative pertinenze delle Amministrazioni ALTO FRIULI – CARNIA (ex Lotto 5)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PULIZIA IMMOBILI ENTI RAFVG</a:t>
            </a:r>
            <a:br>
              <a:rPr lang="it-IT" sz="180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12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(A)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€ 22.100.000,00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 del Codice (30%)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€ 6.630.000,00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€ 4.420.000,00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 dirty="0"/>
                        <a:t>€ 33.150.000,00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B152-FFD2-3FB6-6A0B-15C98888B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7AC4D6D-14D5-824F-BA90-F10017F1B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Servizio di somministrazione lavoro EE.LL. - 6^ ed</a:t>
            </a:r>
            <a:br>
              <a:rPr lang="it-IT" sz="2800" dirty="0"/>
            </a:br>
            <a:r>
              <a:rPr lang="it-IT" sz="2400" dirty="0"/>
              <a:t>Scadenza presentazione offerte: 30.11.2026</a:t>
            </a:r>
          </a:p>
        </p:txBody>
      </p:sp>
      <p:graphicFrame>
        <p:nvGraphicFramePr>
          <p:cNvPr id="3" name="Tabella">
            <a:extLst>
              <a:ext uri="{FF2B5EF4-FFF2-40B4-BE49-F238E27FC236}">
                <a16:creationId xmlns:a16="http://schemas.microsoft.com/office/drawing/2014/main" id="{66081BA7-716A-4504-7695-35E943C39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200399"/>
              </p:ext>
            </p:extLst>
          </p:nvPr>
        </p:nvGraphicFramePr>
        <p:xfrm>
          <a:off x="539552" y="2150000"/>
          <a:ext cx="7913887" cy="26156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0" dirty="0"/>
                        <a:t>Servizio di somministrazione lavoro EE.LL. - 6^ ed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CONVENZIONE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ORDINATIVI DI FORNITURA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durata massima 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BANDITA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20/10/2026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4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SCADENZA PRESENTAZIONE OFFERTE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30/11/2026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STATO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Presentazione offerte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3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>
            <a:extLst>
              <a:ext uri="{FF2B5EF4-FFF2-40B4-BE49-F238E27FC236}">
                <a16:creationId xmlns:a16="http://schemas.microsoft.com/office/drawing/2014/main" id="{81705FD9-D3A1-7DFB-A648-20F3DD4C9A00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>
            <a:extLst>
              <a:ext uri="{FF2B5EF4-FFF2-40B4-BE49-F238E27FC236}">
                <a16:creationId xmlns:a16="http://schemas.microsoft.com/office/drawing/2014/main" id="{A1C61314-F0F5-EB13-101C-0B04DB40E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84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D60C3-3AA8-6BE1-7C31-09C6C5C1E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BD93174-092D-6281-00DE-71DB0D891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Servizio di somministrazione lavoro EE.LL. - 6^ ed</a:t>
            </a:r>
            <a:br>
              <a:rPr lang="it-IT" sz="1800" dirty="0"/>
            </a:br>
            <a:r>
              <a:rPr lang="it-IT" sz="1800" dirty="0"/>
              <a:t>Quadro economico</a:t>
            </a:r>
          </a:p>
        </p:txBody>
      </p:sp>
      <p:graphicFrame>
        <p:nvGraphicFramePr>
          <p:cNvPr id="3" name="Tabella">
            <a:extLst>
              <a:ext uri="{FF2B5EF4-FFF2-40B4-BE49-F238E27FC236}">
                <a16:creationId xmlns:a16="http://schemas.microsoft.com/office/drawing/2014/main" id="{2B37D830-4DF5-4EB1-DCDE-00B8EE42E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848697"/>
              </p:ext>
            </p:extLst>
          </p:nvPr>
        </p:nvGraphicFramePr>
        <p:xfrm>
          <a:off x="539552" y="2150000"/>
          <a:ext cx="7913887" cy="2129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IMPORTO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b="1" dirty="0"/>
                        <a:t>TOTALE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complessivo (A)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€ 27.000.000,00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per modifiche ex art. 120, c. 1, lett. a) del Codice (30%)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€ 8.100.000,00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0" dirty="0"/>
                        <a:t>Importo massimo del quinto d'obbligo, in caso di variazioni in aumento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0" dirty="0"/>
                        <a:t>€ 5.400.000,00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5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500" b="1"/>
                        <a:t>€ 40.500.000,00</a:t>
                      </a:r>
                      <a:endParaRPr lang="it-IT" sz="1500" b="1" dirty="0"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ttangolo 2">
            <a:extLst>
              <a:ext uri="{FF2B5EF4-FFF2-40B4-BE49-F238E27FC236}">
                <a16:creationId xmlns:a16="http://schemas.microsoft.com/office/drawing/2014/main" id="{D03DA947-C32C-9E9B-3225-059E21FA0540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>
            <a:extLst>
              <a:ext uri="{FF2B5EF4-FFF2-40B4-BE49-F238E27FC236}">
                <a16:creationId xmlns:a16="http://schemas.microsoft.com/office/drawing/2014/main" id="{200D149C-ECF6-5F3B-5061-4F5DF806B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19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GARE DA BANDIRE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9268"/>
              </p:ext>
            </p:extLst>
          </p:nvPr>
        </p:nvGraphicFramePr>
        <p:xfrm>
          <a:off x="755576" y="2150000"/>
          <a:ext cx="7697863" cy="3227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8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DA BANDIRE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RIFERIMENTO NORMATIVO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99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/>
                        <a:t>Servizio di </a:t>
                      </a:r>
                      <a:r>
                        <a:rPr lang="it-IT" sz="2000" b="1" dirty="0"/>
                        <a:t>manutenzione e riparazione dei veicoli in dotazione agli Enti Locali</a:t>
                      </a:r>
                      <a:r>
                        <a:rPr lang="it-IT" sz="2000" b="0" dirty="0"/>
                        <a:t> – 2^ edizione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Novembre/ dicembre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dirty="0"/>
                        <a:t>Servizi di </a:t>
                      </a:r>
                      <a:r>
                        <a:rPr lang="it-IT" sz="2000" b="1"/>
                        <a:t>Welfare </a:t>
                      </a:r>
                      <a:r>
                        <a:rPr lang="it-IT" sz="2000" b="0"/>
                        <a:t>in </a:t>
                      </a:r>
                      <a:r>
                        <a:rPr lang="it-IT" sz="2000" b="0" dirty="0"/>
                        <a:t>favore dei dipendenti del Comparto unico FVG tramite l'utilizzo di una piattaforma informatica</a:t>
                      </a:r>
                    </a:p>
                    <a:p>
                      <a:pPr algn="l">
                        <a:buNone/>
                      </a:pPr>
                      <a:endParaRPr lang="it-IT" sz="2000" b="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Novembre / dicembre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LR 26/2014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GARE 2027 – IPOTESI</a:t>
            </a:r>
          </a:p>
        </p:txBody>
      </p:sp>
      <p:graphicFrame>
        <p:nvGraphicFramePr>
          <p:cNvPr id="3" name="Tabella"/>
          <p:cNvGraphicFramePr>
            <a:graphicFrameLocks noGrp="1"/>
          </p:cNvGraphicFramePr>
          <p:nvPr/>
        </p:nvGraphicFramePr>
        <p:xfrm>
          <a:off x="539552" y="2150000"/>
          <a:ext cx="7913887" cy="2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13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DENOMINAZIONE INIZIATIVA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Servizi di pulizia immobili per enti RAFVG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Verde pubblico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Servizi postali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Somministrati AR / ER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Centri estivi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0" dirty="0"/>
                        <a:t>Nidi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ttangolo 2"/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358D05-8D92-B486-E611-E5F2B0487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 CUC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77D812-BAB7-85EA-3314-C0FDBF935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16832"/>
            <a:ext cx="8058150" cy="3569568"/>
          </a:xfrm>
        </p:spPr>
        <p:txBody>
          <a:bodyPr/>
          <a:lstStyle/>
          <a:p>
            <a:r>
              <a:rPr lang="it-IT" u="sng" dirty="0"/>
              <a:t>Responsabile unico del progetto</a:t>
            </a:r>
            <a:r>
              <a:rPr lang="it-IT" dirty="0"/>
              <a:t>: Alessandra Stolfa</a:t>
            </a:r>
          </a:p>
          <a:p>
            <a:r>
              <a:rPr lang="en-US" dirty="0"/>
              <a:t>Tel. 040 377 4341</a:t>
            </a:r>
            <a:endParaRPr lang="it-IT" dirty="0"/>
          </a:p>
          <a:p>
            <a:r>
              <a:rPr lang="en-US" dirty="0"/>
              <a:t>Mail: </a:t>
            </a:r>
            <a:r>
              <a:rPr lang="en-US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alessandra.stolfa@regione.fvg.it</a:t>
            </a:r>
            <a:endParaRPr lang="en-US" u="sng" dirty="0"/>
          </a:p>
          <a:p>
            <a:endParaRPr lang="en-US" u="sng" dirty="0"/>
          </a:p>
          <a:p>
            <a:r>
              <a:rPr lang="en-US" u="sng" dirty="0"/>
              <a:t>COLLABORATORI: </a:t>
            </a:r>
            <a:r>
              <a:rPr lang="en-US" dirty="0"/>
              <a:t>Sarah Casagrande, Francesca Durin, Francesca Franforte, Sara Kebat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032556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DecimaWE Rg"/>
        <a:ea typeface=""/>
        <a:cs typeface=""/>
      </a:majorFont>
      <a:minorFont>
        <a:latin typeface="DecimaWE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1206B9E05AB8469C1230FE2638813A" ma:contentTypeVersion="1" ma:contentTypeDescription="Creare un nuovo documento." ma:contentTypeScope="" ma:versionID="3defdf147bba4906e4c87c9abf72ffa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07027eaa144eb809f075463d81fdff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DF944F06-F17D-49B0-927D-8F63E3443827}">
  <ds:schemaRefs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32032C6-81A6-4DCF-882B-D80C02E9D3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909D31-F573-4C0A-A497-3CF081FB6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037C7F5-CA04-4B75-A4BB-86BD969B5872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3004</Words>
  <Application>Microsoft Office PowerPoint</Application>
  <PresentationFormat>Presentazione su schermo (4:3)</PresentationFormat>
  <Paragraphs>469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34</vt:i4>
      </vt:variant>
    </vt:vector>
  </HeadingPairs>
  <TitlesOfParts>
    <vt:vector size="46" baseType="lpstr">
      <vt:lpstr>Aptos</vt:lpstr>
      <vt:lpstr>Aptos Display</vt:lpstr>
      <vt:lpstr>Arial</vt:lpstr>
      <vt:lpstr>DecimaUNI02 Rg</vt:lpstr>
      <vt:lpstr>DecimaW03 Rg</vt:lpstr>
      <vt:lpstr>DecimaWE Rg</vt:lpstr>
      <vt:lpstr>Times New Roman</vt:lpstr>
      <vt:lpstr>Wingdings</vt:lpstr>
      <vt:lpstr>Struttura predefinita</vt:lpstr>
      <vt:lpstr>2_Personalizza struttura</vt:lpstr>
      <vt:lpstr>Personalizza struttura</vt:lpstr>
      <vt:lpstr>1_Personalizza struttura</vt:lpstr>
      <vt:lpstr>Presentazione standard di PowerPoint</vt:lpstr>
      <vt:lpstr>SERVIZI BIBLIOTECARI 5ª ed. ATTIVA dal 01.08.2026</vt:lpstr>
      <vt:lpstr>SERVIZI BIBLIOTECARI 5ª ed. Lotti e operatori economici</vt:lpstr>
      <vt:lpstr>SERVIZI BIBLIOTECARI 5ª ed. Lotti e operatori economici (segue)</vt:lpstr>
      <vt:lpstr>SERVIZI BIBLIOTECARI 5ª ed. Quadro economico</vt:lpstr>
      <vt:lpstr>TESORERIA ENTI LOCALI 4ª ed. ATTIVA dal 10.08.2026</vt:lpstr>
      <vt:lpstr>TESORERIA ENTI LOCALI 4ª ed. Lotti e operatori economici</vt:lpstr>
      <vt:lpstr>TESORERIA ENTI LOCALI 4ª ed. Lotti e operatori economici (segue)</vt:lpstr>
      <vt:lpstr>TESORERIA ENTI LOCALI 4ª ed. Quadro economico</vt:lpstr>
      <vt:lpstr>TESORERIA AR/ER/SANITÀ 2ª ed. ATTIVA dal 05.10.2026</vt:lpstr>
      <vt:lpstr>TESORERIA AR/ER/SANITÀ 2ª ed. Quadro economico</vt:lpstr>
      <vt:lpstr>DISTRIBUTORI AUTOMATICI ISTITUTI SCOLASTICI Lotti 1 e 3 attivi dal 24/08/2026 – Lotto 2 attivo dal 26/08/2026</vt:lpstr>
      <vt:lpstr>DISTRIBUTORI AUTOMATICI ISTITUTI SCOLASTICI Lotti, valori e aggiudicatari</vt:lpstr>
      <vt:lpstr>DISTRIBUTORI AUTOMATICI Da bandire</vt:lpstr>
      <vt:lpstr>QUOTIDIANI, RIVISTE E LIBRI 4ª ed. ATTIVA</vt:lpstr>
      <vt:lpstr>QUOTIDIANI, RIVISTE E LIBRI 4ª ed. Lotti e fornitori</vt:lpstr>
      <vt:lpstr>QUOTIDIANI, RIVISTE E LIBRI 4ª ed. Quadro economico</vt:lpstr>
      <vt:lpstr>MANUTENZIONE DEL VERDE SSR FVG PRE AGGIUDICAZIONE</vt:lpstr>
      <vt:lpstr>MANUTENZIONE DEL VERDE SSR FVG Lotti e proposte di aggiudicazione</vt:lpstr>
      <vt:lpstr>MANUTENZIONE DEL VERDE SSR FVG Quadro economico</vt:lpstr>
      <vt:lpstr>MANUTENZIONE STRADE 3ª ed. Valutazione offerte tecniche</vt:lpstr>
      <vt:lpstr>MANUTENZIONE STRADE 3ª ed. Lotti</vt:lpstr>
      <vt:lpstr>MANUTENZIONE STRADE 3ª ed. Quadro economico</vt:lpstr>
      <vt:lpstr>VERDE PUBBLICO 3ª ed. Scadenza offerte: 05/11/2026</vt:lpstr>
      <vt:lpstr>VERDE PUBBLICO 3ª ed. Lotti</vt:lpstr>
      <vt:lpstr>VERDE PUBBLICO 3ª ed. Quadro economico</vt:lpstr>
      <vt:lpstr>PULIZIA IMMOBILI ENTI RAFVG Valutazione offerte tecniche</vt:lpstr>
      <vt:lpstr>PULIZIA IMMOBILI ENTI RAFVG Lotti</vt:lpstr>
      <vt:lpstr>PULIZIA IMMOBILI ENTI RAFVG Quadro economico</vt:lpstr>
      <vt:lpstr>Servizio di somministrazione lavoro EE.LL. - 6^ ed Scadenza presentazione offerte: 30.11.2026</vt:lpstr>
      <vt:lpstr>Servizio di somministrazione lavoro EE.LL. - 6^ ed Quadro economico</vt:lpstr>
      <vt:lpstr>GARE DA BANDIRE</vt:lpstr>
      <vt:lpstr>GARE 2027 – IPOTESI</vt:lpstr>
      <vt:lpstr>CONTATTI CUC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sandro</dc:creator>
  <cp:lastModifiedBy>Stolfa Alessandra</cp:lastModifiedBy>
  <cp:revision>154</cp:revision>
  <dcterms:created xsi:type="dcterms:W3CDTF">2006-02-07T08:20:31Z</dcterms:created>
  <dcterms:modified xsi:type="dcterms:W3CDTF">2026-10-20T10:39:03Z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pologia">
    <vt:lpwstr>Varie</vt:lpwstr>
  </property>
  <property fmtid="{D5CDD505-2E9C-101B-9397-08002B2CF9AE}" pid="3" name="ContentTypeId">
    <vt:lpwstr>0x0101009E1206B9E05AB8469C1230FE2638813A</vt:lpwstr>
  </property>
</Properties>
</file>